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charts/chart3.xml" ContentType="application/vnd.openxmlformats-officedocument.drawingml.char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charts/chart4.xml" ContentType="application/vnd.openxmlformats-officedocument.drawingml.char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charts/chart5.xml" ContentType="application/vnd.openxmlformats-officedocument.drawingml.char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charts/chart6.xml" ContentType="application/vnd.openxmlformats-officedocument.drawingml.char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charts/chart7.xml" ContentType="application/vnd.openxmlformats-officedocument.drawingml.chart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8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activeX/activeX1.xml" ContentType="application/vnd.ms-office.activeX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charts/chart9.xml" ContentType="application/vnd.openxmlformats-officedocument.drawingml.chart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activeX/activeX2.xml" ContentType="application/vnd.ms-office.activeX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3" r:id="rId3"/>
    <p:sldMasterId id="2147483690" r:id="rId4"/>
    <p:sldMasterId id="2147483698" r:id="rId5"/>
    <p:sldMasterId id="2147483706" r:id="rId6"/>
    <p:sldMasterId id="2147483714" r:id="rId7"/>
    <p:sldMasterId id="2147483722" r:id="rId8"/>
    <p:sldMasterId id="2147483730" r:id="rId9"/>
  </p:sldMasterIdLst>
  <p:notesMasterIdLst>
    <p:notesMasterId r:id="rId94"/>
  </p:notesMasterIdLst>
  <p:sldIdLst>
    <p:sldId id="368" r:id="rId10"/>
    <p:sldId id="282" r:id="rId11"/>
    <p:sldId id="283" r:id="rId12"/>
    <p:sldId id="798" r:id="rId13"/>
    <p:sldId id="875" r:id="rId14"/>
    <p:sldId id="886" r:id="rId15"/>
    <p:sldId id="897" r:id="rId16"/>
    <p:sldId id="887" r:id="rId17"/>
    <p:sldId id="888" r:id="rId18"/>
    <p:sldId id="889" r:id="rId19"/>
    <p:sldId id="890" r:id="rId20"/>
    <p:sldId id="891" r:id="rId21"/>
    <p:sldId id="892" r:id="rId22"/>
    <p:sldId id="893" r:id="rId23"/>
    <p:sldId id="894" r:id="rId24"/>
    <p:sldId id="895" r:id="rId25"/>
    <p:sldId id="896" r:id="rId26"/>
    <p:sldId id="846" r:id="rId27"/>
    <p:sldId id="847" r:id="rId28"/>
    <p:sldId id="848" r:id="rId29"/>
    <p:sldId id="849" r:id="rId30"/>
    <p:sldId id="850" r:id="rId31"/>
    <p:sldId id="910" r:id="rId32"/>
    <p:sldId id="902" r:id="rId33"/>
    <p:sldId id="912" r:id="rId34"/>
    <p:sldId id="709" r:id="rId35"/>
    <p:sldId id="844" r:id="rId36"/>
    <p:sldId id="800" r:id="rId37"/>
    <p:sldId id="802" r:id="rId38"/>
    <p:sldId id="803" r:id="rId39"/>
    <p:sldId id="804" r:id="rId40"/>
    <p:sldId id="806" r:id="rId41"/>
    <p:sldId id="807" r:id="rId42"/>
    <p:sldId id="805" r:id="rId43"/>
    <p:sldId id="809" r:id="rId44"/>
    <p:sldId id="808" r:id="rId45"/>
    <p:sldId id="810" r:id="rId46"/>
    <p:sldId id="811" r:id="rId47"/>
    <p:sldId id="812" r:id="rId48"/>
    <p:sldId id="813" r:id="rId49"/>
    <p:sldId id="814" r:id="rId50"/>
    <p:sldId id="815" r:id="rId51"/>
    <p:sldId id="816" r:id="rId52"/>
    <p:sldId id="817" r:id="rId53"/>
    <p:sldId id="818" r:id="rId54"/>
    <p:sldId id="819" r:id="rId55"/>
    <p:sldId id="904" r:id="rId56"/>
    <p:sldId id="905" r:id="rId57"/>
    <p:sldId id="820" r:id="rId58"/>
    <p:sldId id="821" r:id="rId59"/>
    <p:sldId id="822" r:id="rId60"/>
    <p:sldId id="824" r:id="rId61"/>
    <p:sldId id="799" r:id="rId62"/>
    <p:sldId id="825" r:id="rId63"/>
    <p:sldId id="826" r:id="rId64"/>
    <p:sldId id="795" r:id="rId65"/>
    <p:sldId id="827" r:id="rId66"/>
    <p:sldId id="828" r:id="rId67"/>
    <p:sldId id="829" r:id="rId68"/>
    <p:sldId id="830" r:id="rId69"/>
    <p:sldId id="831" r:id="rId70"/>
    <p:sldId id="832" r:id="rId71"/>
    <p:sldId id="834" r:id="rId72"/>
    <p:sldId id="833" r:id="rId73"/>
    <p:sldId id="906" r:id="rId74"/>
    <p:sldId id="907" r:id="rId75"/>
    <p:sldId id="835" r:id="rId76"/>
    <p:sldId id="836" r:id="rId77"/>
    <p:sldId id="845" r:id="rId78"/>
    <p:sldId id="837" r:id="rId79"/>
    <p:sldId id="838" r:id="rId80"/>
    <p:sldId id="839" r:id="rId81"/>
    <p:sldId id="840" r:id="rId82"/>
    <p:sldId id="841" r:id="rId83"/>
    <p:sldId id="842" r:id="rId84"/>
    <p:sldId id="843" r:id="rId85"/>
    <p:sldId id="911" r:id="rId86"/>
    <p:sldId id="908" r:id="rId87"/>
    <p:sldId id="909" r:id="rId88"/>
    <p:sldId id="345" r:id="rId89"/>
    <p:sldId id="898" r:id="rId90"/>
    <p:sldId id="899" r:id="rId91"/>
    <p:sldId id="900" r:id="rId92"/>
    <p:sldId id="901" r:id="rId93"/>
  </p:sldIdLst>
  <p:sldSz cx="9144000" cy="6858000" type="screen4x3"/>
  <p:notesSz cx="6858000" cy="9144000"/>
  <p:custDataLst>
    <p:tags r:id="rId9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80C691-C603-4CCE-817C-DA1C83265456}">
          <p14:sldIdLst>
            <p14:sldId id="368"/>
            <p14:sldId id="282"/>
            <p14:sldId id="283"/>
            <p14:sldId id="798"/>
            <p14:sldId id="875"/>
            <p14:sldId id="886"/>
            <p14:sldId id="897"/>
            <p14:sldId id="887"/>
            <p14:sldId id="888"/>
            <p14:sldId id="889"/>
            <p14:sldId id="890"/>
            <p14:sldId id="891"/>
            <p14:sldId id="892"/>
            <p14:sldId id="893"/>
            <p14:sldId id="894"/>
            <p14:sldId id="895"/>
            <p14:sldId id="896"/>
            <p14:sldId id="846"/>
            <p14:sldId id="847"/>
            <p14:sldId id="848"/>
            <p14:sldId id="849"/>
            <p14:sldId id="850"/>
            <p14:sldId id="910"/>
            <p14:sldId id="902"/>
            <p14:sldId id="912"/>
            <p14:sldId id="709"/>
            <p14:sldId id="844"/>
            <p14:sldId id="800"/>
            <p14:sldId id="802"/>
            <p14:sldId id="803"/>
            <p14:sldId id="804"/>
            <p14:sldId id="806"/>
            <p14:sldId id="807"/>
            <p14:sldId id="805"/>
            <p14:sldId id="809"/>
            <p14:sldId id="808"/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  <p14:sldId id="904"/>
            <p14:sldId id="905"/>
            <p14:sldId id="820"/>
            <p14:sldId id="821"/>
            <p14:sldId id="822"/>
            <p14:sldId id="824"/>
            <p14:sldId id="799"/>
            <p14:sldId id="825"/>
            <p14:sldId id="826"/>
            <p14:sldId id="795"/>
            <p14:sldId id="827"/>
            <p14:sldId id="828"/>
            <p14:sldId id="829"/>
            <p14:sldId id="830"/>
            <p14:sldId id="831"/>
            <p14:sldId id="832"/>
            <p14:sldId id="834"/>
            <p14:sldId id="833"/>
            <p14:sldId id="906"/>
            <p14:sldId id="907"/>
            <p14:sldId id="835"/>
            <p14:sldId id="836"/>
            <p14:sldId id="845"/>
            <p14:sldId id="837"/>
            <p14:sldId id="838"/>
            <p14:sldId id="839"/>
            <p14:sldId id="840"/>
            <p14:sldId id="841"/>
            <p14:sldId id="842"/>
            <p14:sldId id="843"/>
            <p14:sldId id="911"/>
            <p14:sldId id="908"/>
            <p14:sldId id="909"/>
            <p14:sldId id="345"/>
          </p14:sldIdLst>
        </p14:section>
        <p14:section name="Leaderboards" id="{0D9219EC-A19D-41BD-87EF-57B8484A8029}">
          <p14:sldIdLst>
            <p14:sldId id="898"/>
            <p14:sldId id="899"/>
            <p14:sldId id="900"/>
          </p14:sldIdLst>
        </p14:section>
        <p14:section name="Whiteboard" id="{77566199-CE45-4B1B-A105-79A89789E73B}">
          <p14:sldIdLst>
            <p14:sldId id="9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6">
          <p15:clr>
            <a:srgbClr val="A4A3A4"/>
          </p15:clr>
        </p15:guide>
        <p15:guide id="2" orient="horz" pos="4066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orient="horz" pos="1268">
          <p15:clr>
            <a:srgbClr val="A4A3A4"/>
          </p15:clr>
        </p15:guide>
        <p15:guide id="5" pos="2208">
          <p15:clr>
            <a:srgbClr val="A4A3A4"/>
          </p15:clr>
        </p15:guide>
        <p15:guide id="6" pos="267">
          <p15:clr>
            <a:srgbClr val="A4A3A4"/>
          </p15:clr>
        </p15:guide>
        <p15:guide id="7" pos="5501">
          <p15:clr>
            <a:srgbClr val="A4A3A4"/>
          </p15:clr>
        </p15:guide>
        <p15:guide id="8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B1C35"/>
    <a:srgbClr val="2A1B35"/>
    <a:srgbClr val="321E28"/>
    <a:srgbClr val="93DD93"/>
    <a:srgbClr val="6CA62C"/>
    <a:srgbClr val="BF504D"/>
    <a:srgbClr val="A14D07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99" autoAdjust="0"/>
    <p:restoredTop sz="94346" autoAdjust="0"/>
  </p:normalViewPr>
  <p:slideViewPr>
    <p:cSldViewPr snapToGrid="0">
      <p:cViewPr varScale="1">
        <p:scale>
          <a:sx n="84" d="100"/>
          <a:sy n="84" d="100"/>
        </p:scale>
        <p:origin x="221" y="77"/>
      </p:cViewPr>
      <p:guideLst>
        <p:guide orient="horz" pos="2616"/>
        <p:guide orient="horz" pos="4066"/>
        <p:guide orient="horz" pos="1207"/>
        <p:guide orient="horz" pos="1268"/>
        <p:guide pos="2208"/>
        <p:guide pos="267"/>
        <p:guide pos="5501"/>
        <p:guide pos="2879"/>
      </p:guideLst>
    </p:cSldViewPr>
  </p:slideViewPr>
  <p:outlineViewPr>
    <p:cViewPr>
      <p:scale>
        <a:sx n="33" d="100"/>
        <a:sy n="33" d="100"/>
      </p:scale>
      <p:origin x="0" y="1251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tags" Target="tags/tag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3390688"/>
        <c:axId val="773391080"/>
        <c:axId val="809830776"/>
      </c:bar3DChart>
      <c:catAx>
        <c:axId val="7733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3391080"/>
        <c:crosses val="autoZero"/>
        <c:auto val="1"/>
        <c:lblAlgn val="ctr"/>
        <c:lblOffset val="100"/>
        <c:noMultiLvlLbl val="0"/>
      </c:catAx>
      <c:valAx>
        <c:axId val="773391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3390688"/>
        <c:crosses val="autoZero"/>
        <c:crossBetween val="between"/>
      </c:valAx>
      <c:serAx>
        <c:axId val="809830776"/>
        <c:scaling>
          <c:orientation val="minMax"/>
        </c:scaling>
        <c:delete val="0"/>
        <c:axPos val="b"/>
        <c:majorTickMark val="out"/>
        <c:minorTickMark val="none"/>
        <c:tickLblPos val="nextTo"/>
        <c:crossAx val="77339108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3392648"/>
        <c:axId val="773393432"/>
        <c:axId val="565799040"/>
      </c:bar3DChart>
      <c:catAx>
        <c:axId val="773392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3393432"/>
        <c:crosses val="autoZero"/>
        <c:auto val="1"/>
        <c:lblAlgn val="ctr"/>
        <c:lblOffset val="100"/>
        <c:noMultiLvlLbl val="0"/>
      </c:catAx>
      <c:valAx>
        <c:axId val="773393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3392648"/>
        <c:crosses val="autoZero"/>
        <c:crossBetween val="between"/>
      </c:valAx>
      <c:serAx>
        <c:axId val="565799040"/>
        <c:scaling>
          <c:orientation val="minMax"/>
        </c:scaling>
        <c:delete val="0"/>
        <c:axPos val="b"/>
        <c:majorTickMark val="out"/>
        <c:minorTickMark val="none"/>
        <c:tickLblPos val="nextTo"/>
        <c:crossAx val="77339343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3394216"/>
        <c:axId val="773393040"/>
        <c:axId val="993987848"/>
      </c:bar3DChart>
      <c:catAx>
        <c:axId val="77339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3393040"/>
        <c:crosses val="autoZero"/>
        <c:auto val="1"/>
        <c:lblAlgn val="ctr"/>
        <c:lblOffset val="100"/>
        <c:noMultiLvlLbl val="0"/>
      </c:catAx>
      <c:valAx>
        <c:axId val="77339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3394216"/>
        <c:crosses val="autoZero"/>
        <c:crossBetween val="between"/>
      </c:valAx>
      <c:serAx>
        <c:axId val="993987848"/>
        <c:scaling>
          <c:orientation val="minMax"/>
        </c:scaling>
        <c:delete val="0"/>
        <c:axPos val="b"/>
        <c:majorTickMark val="out"/>
        <c:minorTickMark val="none"/>
        <c:tickLblPos val="nextTo"/>
        <c:crossAx val="77339304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5726728"/>
        <c:axId val="815726336"/>
        <c:axId val="794534544"/>
      </c:bar3DChart>
      <c:catAx>
        <c:axId val="815726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5726336"/>
        <c:crosses val="autoZero"/>
        <c:auto val="1"/>
        <c:lblAlgn val="ctr"/>
        <c:lblOffset val="100"/>
        <c:noMultiLvlLbl val="0"/>
      </c:catAx>
      <c:valAx>
        <c:axId val="81572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5726728"/>
        <c:crosses val="autoZero"/>
        <c:crossBetween val="between"/>
      </c:valAx>
      <c:serAx>
        <c:axId val="794534544"/>
        <c:scaling>
          <c:orientation val="minMax"/>
        </c:scaling>
        <c:delete val="0"/>
        <c:axPos val="b"/>
        <c:majorTickMark val="out"/>
        <c:minorTickMark val="none"/>
        <c:tickLblPos val="nextTo"/>
        <c:crossAx val="81572633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5725552"/>
        <c:axId val="815725160"/>
        <c:axId val="634672144"/>
      </c:bar3DChart>
      <c:catAx>
        <c:axId val="81572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5725160"/>
        <c:crosses val="autoZero"/>
        <c:auto val="1"/>
        <c:lblAlgn val="ctr"/>
        <c:lblOffset val="100"/>
        <c:noMultiLvlLbl val="0"/>
      </c:catAx>
      <c:valAx>
        <c:axId val="815725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5725552"/>
        <c:crosses val="autoZero"/>
        <c:crossBetween val="between"/>
      </c:valAx>
      <c:serAx>
        <c:axId val="634672144"/>
        <c:scaling>
          <c:orientation val="minMax"/>
        </c:scaling>
        <c:delete val="0"/>
        <c:axPos val="b"/>
        <c:majorTickMark val="out"/>
        <c:minorTickMark val="none"/>
        <c:tickLblPos val="nextTo"/>
        <c:crossAx val="81572516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5724376"/>
        <c:axId val="620785232"/>
        <c:axId val="620033464"/>
      </c:bar3DChart>
      <c:catAx>
        <c:axId val="815724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0785232"/>
        <c:crosses val="autoZero"/>
        <c:auto val="1"/>
        <c:lblAlgn val="ctr"/>
        <c:lblOffset val="100"/>
        <c:noMultiLvlLbl val="0"/>
      </c:catAx>
      <c:valAx>
        <c:axId val="62078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5724376"/>
        <c:crosses val="autoZero"/>
        <c:crossBetween val="between"/>
      </c:valAx>
      <c:serAx>
        <c:axId val="620033464"/>
        <c:scaling>
          <c:orientation val="minMax"/>
        </c:scaling>
        <c:delete val="0"/>
        <c:axPos val="b"/>
        <c:majorTickMark val="out"/>
        <c:minorTickMark val="none"/>
        <c:tickLblPos val="nextTo"/>
        <c:crossAx val="62078523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0786016"/>
        <c:axId val="620784840"/>
        <c:axId val="619981448"/>
      </c:bar3DChart>
      <c:catAx>
        <c:axId val="62078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0784840"/>
        <c:crosses val="autoZero"/>
        <c:auto val="1"/>
        <c:lblAlgn val="ctr"/>
        <c:lblOffset val="100"/>
        <c:noMultiLvlLbl val="0"/>
      </c:catAx>
      <c:valAx>
        <c:axId val="620784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0786016"/>
        <c:crosses val="autoZero"/>
        <c:crossBetween val="between"/>
      </c:valAx>
      <c:serAx>
        <c:axId val="619981448"/>
        <c:scaling>
          <c:orientation val="minMax"/>
        </c:scaling>
        <c:delete val="0"/>
        <c:axPos val="b"/>
        <c:majorTickMark val="out"/>
        <c:minorTickMark val="none"/>
        <c:tickLblPos val="nextTo"/>
        <c:crossAx val="62078484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Sheet1!$A$1:$A$4</c:f>
              <c:strCache>
                <c:ptCount val="4"/>
                <c:pt idx="0">
                  <c:v>A.</c:v>
                </c:pt>
                <c:pt idx="1">
                  <c:v>B.</c:v>
                </c:pt>
                <c:pt idx="2">
                  <c:v>C.</c:v>
                </c:pt>
                <c:pt idx="3">
                  <c:v>D.</c:v>
                </c:pt>
              </c:strCache>
            </c:strRef>
          </c:cat>
          <c:val>
            <c:numRef>
              <c:f>Sheet1!$B$1:$B$4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9971408"/>
        <c:axId val="779972584"/>
        <c:axId val="0"/>
      </c:bar3DChart>
      <c:catAx>
        <c:axId val="77997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779972584"/>
        <c:crosses val="autoZero"/>
        <c:auto val="1"/>
        <c:lblAlgn val="ctr"/>
        <c:lblOffset val="100"/>
        <c:noMultiLvlLbl val="0"/>
      </c:catAx>
      <c:valAx>
        <c:axId val="779972584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779971408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2"/>
                <c:pt idx="0">
                  <c:v>A.</c:v>
                </c:pt>
                <c:pt idx="1">
                  <c:v>B.</c:v>
                </c:pt>
              </c:strCache>
            </c:strRef>
          </c:cat>
          <c:val>
            <c:numRef>
              <c:f>Sheet1!$B$1:$B$2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9821592"/>
        <c:axId val="809819632"/>
        <c:axId val="0"/>
      </c:bar3DChart>
      <c:catAx>
        <c:axId val="809821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809819632"/>
        <c:crosses val="autoZero"/>
        <c:auto val="1"/>
        <c:lblAlgn val="ctr"/>
        <c:lblOffset val="100"/>
        <c:noMultiLvlLbl val="0"/>
      </c:catAx>
      <c:valAx>
        <c:axId val="809819632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809821592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F0DC5-A4C4-49D1-AE61-8C57030CB957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8CA9-5EB2-4CC6-9059-6E47E4887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6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83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../slides/slide81.xml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82.xml"/><Relationship Id="rId5" Type="http://schemas.openxmlformats.org/officeDocument/2006/relationships/image" Target="../media/image10.png"/><Relationship Id="rId4" Type="http://schemas.openxmlformats.org/officeDocument/2006/relationships/slide" Target="../slides/slide5.xml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8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81.xml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257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71899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4290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00200" y="449579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Foundations of US Government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Closing</a:t>
            </a:r>
            <a:r>
              <a:rPr lang="en-US" sz="4400" b="1" baseline="0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8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Review 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752600"/>
            <a:ext cx="57912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“Pick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Student“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0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Questions?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4567"/>
            <a:ext cx="8648700" cy="4804833"/>
          </a:xfrm>
          <a:prstGeom prst="rect">
            <a:avLst/>
          </a:prstGeom>
          <a:noFill/>
          <a:ln w="38100">
            <a:solidFill>
              <a:srgbClr val="0013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5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Copyright Information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0" eaLnBrk="1" hangingPunct="1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Images in this lesson were taken from: </a:t>
            </a:r>
          </a:p>
          <a:p>
            <a:pPr marL="1087438" lvl="2" indent="-320675" eaLnBrk="1" hangingPunct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Microsoft</a:t>
            </a:r>
            <a:r>
              <a:rPr lang="en-US" sz="3200" baseline="30000" dirty="0" smtClean="0">
                <a:solidFill>
                  <a:schemeClr val="bg1"/>
                </a:solidFill>
              </a:rPr>
              <a:t>©</a:t>
            </a:r>
            <a:r>
              <a:rPr lang="en-US" sz="3200" dirty="0" smtClean="0">
                <a:solidFill>
                  <a:schemeClr val="bg1"/>
                </a:solidFill>
              </a:rPr>
              <a:t> Clip Art Gallery</a:t>
            </a:r>
          </a:p>
          <a:p>
            <a:pPr marL="1087438" lvl="2" indent="-320675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12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4276670541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600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638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8399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9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What You Will Learn to Do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Objectives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5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Key Term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4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 userDrawn="1"/>
        </p:nvSpPr>
        <p:spPr bwMode="auto">
          <a:xfrm>
            <a:off x="301752" y="1830324"/>
            <a:ext cx="8531352" cy="4645152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3399" y="1981200"/>
            <a:ext cx="2971801" cy="430887"/>
          </a:xfrm>
          <a:noFill/>
          <a:ln>
            <a:noFill/>
          </a:ln>
        </p:spPr>
        <p:txBody>
          <a:bodyPr lIns="0" tIns="0" rIns="18288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  <a:defRPr sz="2800" u="none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dirty="0" smtClean="0"/>
              <a:t>Term 1 -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981200"/>
            <a:ext cx="5183525" cy="430887"/>
          </a:xfrm>
          <a:noFill/>
          <a:ln>
            <a:noFill/>
          </a:ln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Definition 1</a:t>
            </a:r>
          </a:p>
        </p:txBody>
      </p:sp>
    </p:spTree>
    <p:extLst>
      <p:ext uri="{BB962C8B-B14F-4D97-AF65-F5344CB8AC3E}">
        <p14:creationId xmlns:p14="http://schemas.microsoft.com/office/powerpoint/2010/main" val="269624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What You Will Learn to Do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9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Warm Up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8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Opening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</a:rPr>
              <a:t>“Pick </a:t>
            </a:r>
            <a:r>
              <a:rPr lang="en-US" sz="2000" b="1" dirty="0">
                <a:solidFill>
                  <a:srgbClr val="100C20"/>
                </a:solidFill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</a:rPr>
              <a:t>Student“ </a:t>
            </a:r>
            <a:r>
              <a:rPr lang="en-US" sz="2000" b="1" dirty="0">
                <a:solidFill>
                  <a:srgbClr val="100C20"/>
                </a:solidFill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Check On Learning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7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Closing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7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Review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</a:rPr>
              <a:t>“Pick </a:t>
            </a:r>
            <a:r>
              <a:rPr lang="en-US" sz="2000" b="1" dirty="0">
                <a:solidFill>
                  <a:srgbClr val="100C20"/>
                </a:solidFill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</a:rPr>
              <a:t>Student“ </a:t>
            </a:r>
            <a:r>
              <a:rPr lang="en-US" sz="2000" b="1" dirty="0">
                <a:solidFill>
                  <a:srgbClr val="100C20"/>
                </a:solidFill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3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0284" y="1757855"/>
            <a:ext cx="8823432" cy="4953000"/>
          </a:xfrm>
          <a:prstGeom prst="rect">
            <a:avLst/>
          </a:prstGeom>
          <a:solidFill>
            <a:srgbClr val="00133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152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NJROTC and Your Future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54102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National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5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Questions?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40" y="1823112"/>
            <a:ext cx="6553200" cy="48006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230576" y="1786762"/>
            <a:ext cx="6694224" cy="4884248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9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Copyright Information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prstClr val="white"/>
                </a:solidFill>
              </a:rPr>
              <a:t>Images in this lesson were taken from: </a:t>
            </a:r>
          </a:p>
          <a:p>
            <a:pPr marL="1087438" lvl="2" indent="-3206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Microsoft</a:t>
            </a:r>
            <a:r>
              <a:rPr lang="en-US" sz="3200" baseline="30000" dirty="0" smtClean="0">
                <a:solidFill>
                  <a:prstClr val="white"/>
                </a:solidFill>
              </a:rPr>
              <a:t>©</a:t>
            </a:r>
            <a:r>
              <a:rPr lang="en-US" sz="3200" dirty="0" smtClean="0">
                <a:solidFill>
                  <a:prstClr val="white"/>
                </a:solidFill>
              </a:rPr>
              <a:t> Clip Art Gallery</a:t>
            </a:r>
          </a:p>
          <a:p>
            <a:pPr marL="1087438" lvl="2" indent="-320675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95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38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Objectives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65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351812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63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46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75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55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169857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68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29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254903837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737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4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31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47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64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713949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39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64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137399355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9891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96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25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14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29887" y="3244334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" y="170497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168708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75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49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652971006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5417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93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48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76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429489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785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0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Warm</a:t>
            </a:r>
            <a:r>
              <a:rPr lang="en-US" sz="4400" b="1" baseline="0" dirty="0" smtClean="0">
                <a:solidFill>
                  <a:schemeClr val="bg1"/>
                </a:solidFill>
              </a:rPr>
              <a:t> Up 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3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097052110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0407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36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414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610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260961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819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1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471696751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2755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666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5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Opening 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8674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“Pick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Student“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03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6470964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450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8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674227271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382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914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Citizenship and American Government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70866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Foundations of US Government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72402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20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Check On Learning 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3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873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8" r:id="rId5"/>
    <p:sldLayoutId id="2147483659" r:id="rId6"/>
    <p:sldLayoutId id="2147483660" r:id="rId7"/>
    <p:sldLayoutId id="2147483664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738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74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9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9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9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2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6.wmf"/><Relationship Id="rId2" Type="http://schemas.openxmlformats.org/officeDocument/2006/relationships/tags" Target="../tags/tag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chart" Target="../charts/chart9.xml"/><Relationship Id="rId5" Type="http://schemas.openxmlformats.org/officeDocument/2006/relationships/slideLayout" Target="../slideLayouts/slideLayout70.xml"/><Relationship Id="rId4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11.xml"/><Relationship Id="rId11" Type="http://schemas.openxmlformats.org/officeDocument/2006/relationships/image" Target="../media/image15.png"/><Relationship Id="rId5" Type="http://schemas.openxmlformats.org/officeDocument/2006/relationships/slide" Target="slide10.xml"/><Relationship Id="rId10" Type="http://schemas.openxmlformats.org/officeDocument/2006/relationships/slide" Target="slide7.xml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image" Target="../media/image15.png"/><Relationship Id="rId4" Type="http://schemas.openxmlformats.org/officeDocument/2006/relationships/slide" Target="slide14.xml"/><Relationship Id="rId9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6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8.xml"/><Relationship Id="rId4" Type="http://schemas.openxmlformats.org/officeDocument/2006/relationships/slideLayout" Target="../slideLayouts/slideLayout5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16.wmf"/><Relationship Id="rId2" Type="http://schemas.openxmlformats.org/officeDocument/2006/relationships/tags" Target="../tags/tag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6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7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8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Module 2 – Leadership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025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Section </a:t>
            </a:r>
            <a:r>
              <a:rPr lang="en-US" sz="2800" dirty="0">
                <a:solidFill>
                  <a:srgbClr val="FFCC00"/>
                </a:solidFill>
              </a:rPr>
              <a:t>1</a:t>
            </a:r>
            <a:r>
              <a:rPr lang="en-US" sz="2800" dirty="0" smtClean="0">
                <a:solidFill>
                  <a:srgbClr val="FFCC00"/>
                </a:solidFill>
              </a:rPr>
              <a:t> – How to be an Effective Instructor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1009"/>
            <a:ext cx="9067800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 smtClean="0">
                <a:solidFill>
                  <a:prstClr val="white"/>
                </a:solidFill>
              </a:rPr>
              <a:t>Chapter 4 – </a:t>
            </a:r>
            <a:r>
              <a:rPr lang="en-US" sz="2800" dirty="0" smtClean="0">
                <a:solidFill>
                  <a:schemeClr val="bg1"/>
                </a:solidFill>
              </a:rPr>
              <a:t>How to Give Instruction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period of little or no apparent progress in an individual's learning, reduced number of errors, etc., and indicated by a horizontal stretch in a learning curve or graph</a:t>
            </a:r>
            <a:r>
              <a:rPr lang="en-US" sz="4000" b="0" dirty="0" smtClean="0"/>
              <a:t> </a:t>
            </a:r>
            <a:endParaRPr lang="en-US" sz="4000" b="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Progression plateau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Learning stall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Learning plateau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Progressive stall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(NS3-M2U1C4S1:KT3)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4419298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4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Existing in thought or as an idea but not having a physical or concrete existence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Abstract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Philosophical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Factual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Nonconcrete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(NS3-M2U1C4S1:KT4)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44428" y="3260423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5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Using negative attributes to motivate a person to achieve a desired result; using punishment as a consequence if a person does not achieve a good grade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Sarcasm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Affirmations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Negative motivation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Negative declarations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(NS3-M2U1C4S1:KT5)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440455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2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Use of words that mean the opposite of what you really want to say to insult someone, to show irritation, or to be funny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Flattery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Sarcasm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Criticism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Banter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(NS3-M2U1C4S1:KT6)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383349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0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hemisphere of the brain believed to be associated with creativity, music, color, images, motion, expression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Creative cerebrum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Right brain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Left brain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Creative hemisphere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(NS3-M2U1C4S1:KT7)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3818746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4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hemisphere of the brain believed to be associated with analytical thinking, decision making, numbers, language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Analytical cerebrum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Right brain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Left brain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Analytical hemisphere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(NS3-M2U1C4S1:KT8)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440455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40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act of instilling fear or threatening someone, usually in order to persuade the person to do something he or she does not wish to do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Demoralization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Persuasion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Compulsion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Intimidation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(NS3-M2U1C4S1:KT9)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499701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5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instructor’s road map of what students need to learn and how it will be done effectively during the class time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Lesson plan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Curriculum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Instructor's platform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Instructor's program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(NS3-M3U1C4S1:KT10)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244" y="3260423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9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307" y="1976719"/>
            <a:ext cx="2474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Learning Theory 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5894" y="1976719"/>
            <a:ext cx="52443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Learning theories are conceptual frameworks describing how information is absorbed, processed, and retained during learning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790" y="4912654"/>
            <a:ext cx="271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Psychologists 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0377" y="4912654"/>
            <a:ext cx="5244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People trained </a:t>
            </a:r>
            <a:r>
              <a:rPr lang="en-US" sz="2800" dirty="0">
                <a:solidFill>
                  <a:schemeClr val="bg1"/>
                </a:solidFill>
              </a:rPr>
              <a:t>and educated to perform psychological research, testing, and </a:t>
            </a:r>
            <a:r>
              <a:rPr lang="en-US" sz="2800" dirty="0" smtClean="0">
                <a:solidFill>
                  <a:schemeClr val="bg1"/>
                </a:solidFill>
              </a:rPr>
              <a:t>therapy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307" y="1976719"/>
            <a:ext cx="2474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Learning Plateau 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5894" y="1976719"/>
            <a:ext cx="5244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period of little or no apparent progress in an individual's </a:t>
            </a:r>
            <a:r>
              <a:rPr lang="en-US" sz="2800" dirty="0" smtClean="0">
                <a:solidFill>
                  <a:schemeClr val="bg1"/>
                </a:solidFill>
              </a:rPr>
              <a:t>learning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reduce number of errors, etc., and indicated by a horizontal stretch in a learning curve or </a:t>
            </a:r>
            <a:r>
              <a:rPr lang="en-US" sz="2800" dirty="0" smtClean="0">
                <a:solidFill>
                  <a:schemeClr val="bg1"/>
                </a:solidFill>
              </a:rPr>
              <a:t>graph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343" y="4979894"/>
            <a:ext cx="247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Abstract 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6930" y="4979894"/>
            <a:ext cx="5244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</a:t>
            </a:r>
            <a:r>
              <a:rPr lang="en-US" sz="2800" dirty="0">
                <a:solidFill>
                  <a:schemeClr val="bg1"/>
                </a:solidFill>
              </a:rPr>
              <a:t>in thought or as an idea but not having a physical or concrete existence</a:t>
            </a:r>
          </a:p>
        </p:txBody>
      </p:sp>
    </p:spTree>
    <p:extLst>
      <p:ext uri="{BB962C8B-B14F-4D97-AF65-F5344CB8AC3E}">
        <p14:creationId xmlns:p14="http://schemas.microsoft.com/office/powerpoint/2010/main" val="12847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lIns="640080" tIns="0">
            <a:normAutofit/>
          </a:bodyPr>
          <a:lstStyle/>
          <a:p>
            <a:r>
              <a:rPr lang="en-US" sz="3600" dirty="0" smtClean="0"/>
              <a:t>Demonstrate knowledge of the challenge of leadership, the qualities of an effective leader, how to evaluate the performance of subordinates and how to give instruction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01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307" y="1976719"/>
            <a:ext cx="2474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Negative Motivation 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2496" y="1976719"/>
            <a:ext cx="58046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Using negative attributes to motivate a person to achieve a desired result; using punishment as a consequence if a person does not achieve  a good grade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343" y="4563037"/>
            <a:ext cx="247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Sarcasm 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2496" y="4563037"/>
            <a:ext cx="5795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</a:t>
            </a:r>
            <a:r>
              <a:rPr lang="en-US" sz="2800" dirty="0" smtClean="0">
                <a:solidFill>
                  <a:schemeClr val="bg1"/>
                </a:solidFill>
              </a:rPr>
              <a:t>se </a:t>
            </a:r>
            <a:r>
              <a:rPr lang="en-US" sz="2800" dirty="0">
                <a:solidFill>
                  <a:schemeClr val="bg1"/>
                </a:solidFill>
              </a:rPr>
              <a:t>of words that mean the opposite of what you really want to say </a:t>
            </a:r>
            <a:r>
              <a:rPr lang="en-US" sz="2800" dirty="0" smtClean="0">
                <a:solidFill>
                  <a:schemeClr val="bg1"/>
                </a:solidFill>
              </a:rPr>
              <a:t>to </a:t>
            </a:r>
            <a:r>
              <a:rPr lang="en-US" sz="2800" dirty="0">
                <a:solidFill>
                  <a:schemeClr val="bg1"/>
                </a:solidFill>
              </a:rPr>
              <a:t>insult someone, </a:t>
            </a:r>
            <a:r>
              <a:rPr lang="en-US" sz="2800" dirty="0" smtClean="0">
                <a:solidFill>
                  <a:schemeClr val="bg1"/>
                </a:solidFill>
              </a:rPr>
              <a:t>show </a:t>
            </a:r>
            <a:r>
              <a:rPr lang="en-US" sz="2800" dirty="0">
                <a:solidFill>
                  <a:schemeClr val="bg1"/>
                </a:solidFill>
              </a:rPr>
              <a:t>irritation, or to be funny</a:t>
            </a:r>
          </a:p>
        </p:txBody>
      </p:sp>
    </p:spTree>
    <p:extLst>
      <p:ext uri="{BB962C8B-B14F-4D97-AF65-F5344CB8AC3E}">
        <p14:creationId xmlns:p14="http://schemas.microsoft.com/office/powerpoint/2010/main" val="9524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307" y="1976719"/>
            <a:ext cx="247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Right Brain 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5894" y="1976719"/>
            <a:ext cx="5244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right </a:t>
            </a:r>
            <a:r>
              <a:rPr lang="en-US" sz="2800" dirty="0" smtClean="0">
                <a:solidFill>
                  <a:schemeClr val="bg1"/>
                </a:solidFill>
              </a:rPr>
              <a:t>hemisphere of the brain believed to be associated with creativity, music, color, images, motion, expression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343" y="4563037"/>
            <a:ext cx="247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Left Brain 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6930" y="4563037"/>
            <a:ext cx="5244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left hemisphere of the </a:t>
            </a:r>
            <a:r>
              <a:rPr lang="en-US" sz="2800" dirty="0" smtClean="0">
                <a:solidFill>
                  <a:schemeClr val="bg1"/>
                </a:solidFill>
              </a:rPr>
              <a:t>brain believed </a:t>
            </a:r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dirty="0" smtClean="0">
                <a:solidFill>
                  <a:schemeClr val="bg1"/>
                </a:solidFill>
              </a:rPr>
              <a:t>be associated with analytical </a:t>
            </a:r>
            <a:r>
              <a:rPr lang="en-US" sz="2800" dirty="0">
                <a:solidFill>
                  <a:schemeClr val="bg1"/>
                </a:solidFill>
              </a:rPr>
              <a:t>thinking, decision-making, </a:t>
            </a:r>
            <a:r>
              <a:rPr lang="en-US" sz="2800" dirty="0" smtClean="0">
                <a:solidFill>
                  <a:schemeClr val="bg1"/>
                </a:solidFill>
              </a:rPr>
              <a:t>numbers, </a:t>
            </a:r>
            <a:r>
              <a:rPr lang="en-US" sz="2800" dirty="0">
                <a:solidFill>
                  <a:schemeClr val="bg1"/>
                </a:solidFill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1438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307" y="1976719"/>
            <a:ext cx="247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Intimidation 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5894" y="1976719"/>
            <a:ext cx="52443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act instilling fear or threatening someone</a:t>
            </a:r>
            <a:r>
              <a:rPr lang="en-US" sz="2800" dirty="0">
                <a:solidFill>
                  <a:schemeClr val="bg1"/>
                </a:solidFill>
              </a:rPr>
              <a:t>, usually in order to persuade the person to do something he or she does not wish to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343" y="4549590"/>
            <a:ext cx="247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Lesson Plan-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6930" y="4549590"/>
            <a:ext cx="5244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instructor’s </a:t>
            </a:r>
            <a:r>
              <a:rPr lang="en-US" sz="2800" dirty="0">
                <a:solidFill>
                  <a:schemeClr val="bg1"/>
                </a:solidFill>
              </a:rPr>
              <a:t>road map of what students need to learn and how it will be done effectively during the class time</a:t>
            </a:r>
          </a:p>
        </p:txBody>
      </p:sp>
    </p:spTree>
    <p:extLst>
      <p:ext uri="{BB962C8B-B14F-4D97-AF65-F5344CB8AC3E}">
        <p14:creationId xmlns:p14="http://schemas.microsoft.com/office/powerpoint/2010/main" val="4714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209548" y="190500"/>
            <a:ext cx="8705852" cy="1187450"/>
          </a:xfrm>
        </p:spPr>
        <p:txBody>
          <a:bodyPr>
            <a:noAutofit/>
          </a:bodyPr>
          <a:lstStyle/>
          <a:p>
            <a:r>
              <a:rPr lang="en-US" sz="3200" dirty="0"/>
              <a:t>Name and describe different types of learning. What method of learning do you utilize?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00375" y="6136098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334000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8F8F8"/>
                </a:solidFill>
              </a:rPr>
              <a:t>Note to Instructors: </a:t>
            </a:r>
          </a:p>
          <a:p>
            <a:pPr algn="ctr"/>
            <a:r>
              <a:rPr lang="en-US" sz="2000" dirty="0" smtClean="0">
                <a:solidFill>
                  <a:srgbClr val="F8F8F8"/>
                </a:solidFill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76595"/>
            <a:ext cx="1062281" cy="1018362"/>
          </a:xfrm>
          <a:prstGeom prst="rect">
            <a:avLst/>
          </a:prstGeom>
        </p:spPr>
      </p:pic>
      <p:sp>
        <p:nvSpPr>
          <p:cNvPr id="3" name="Flowchart: Card 2"/>
          <p:cNvSpPr/>
          <p:nvPr/>
        </p:nvSpPr>
        <p:spPr>
          <a:xfrm rot="10800000" flipH="1">
            <a:off x="209549" y="1453907"/>
            <a:ext cx="8705851" cy="3880092"/>
          </a:xfrm>
          <a:prstGeom prst="flowChartPunchedCard">
            <a:avLst/>
          </a:prstGeom>
          <a:solidFill>
            <a:srgbClr val="FFFFC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00288"/>
            <a:ext cx="57419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6" name="ShockwaveFlash1" r:id="rId3" imgW="1136520" imgH="1365120"/>
        </mc:Choice>
        <mc:Fallback>
          <p:control name="ShockwaveFlash1" r:id="rId3" imgW="1136520" imgH="1365120">
            <p:pic>
              <p:nvPicPr>
                <p:cNvPr id="14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5862" y="54032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88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Are you ready to learn today?</a:t>
            </a:r>
            <a:endParaRPr lang="en-US" sz="5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6354" y="2852735"/>
            <a:ext cx="7753350" cy="2976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92D050"/>
                </a:solidFill>
              </a:rPr>
              <a:t>Distracted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dirty="0"/>
              <a:t>- It’s </a:t>
            </a:r>
            <a:r>
              <a:rPr lang="en-US" sz="3600" dirty="0" smtClean="0"/>
              <a:t>going to be a challenge.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b="1" dirty="0" smtClean="0">
                <a:solidFill>
                  <a:srgbClr val="FFC000"/>
                </a:solidFill>
              </a:rPr>
              <a:t>Tired </a:t>
            </a:r>
            <a:r>
              <a:rPr lang="en-US" sz="3600" dirty="0" smtClean="0"/>
              <a:t>- I should’ve gotten more sleep.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b="1" dirty="0" smtClean="0">
                <a:solidFill>
                  <a:srgbClr val="FFFF00"/>
                </a:solidFill>
              </a:rPr>
              <a:t>Focused </a:t>
            </a:r>
            <a:r>
              <a:rPr lang="en-US" sz="3600" dirty="0" smtClean="0"/>
              <a:t>- I’m in a learning zone.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b="1" dirty="0" smtClean="0">
                <a:solidFill>
                  <a:srgbClr val="FF0000"/>
                </a:solidFill>
              </a:rPr>
              <a:t>Energized </a:t>
            </a:r>
            <a:r>
              <a:rPr lang="en-US" sz="3600" dirty="0" smtClean="0"/>
              <a:t>- Teach me how to teach! 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(NS3-M2U1C4S1:LQ1)</a:t>
            </a:r>
            <a:endParaRPr lang="en-US" dirty="0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775704" y="2852735"/>
            <a:ext cx="2093976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  <a:br>
              <a:rPr lang="en-US" sz="3600" smtClean="0"/>
            </a:br>
            <a:endParaRPr lang="en-US" sz="3600" smtClean="0"/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3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917863"/>
              </p:ext>
            </p:extLst>
          </p:nvPr>
        </p:nvGraphicFramePr>
        <p:xfrm>
          <a:off x="4930775" y="2300287"/>
          <a:ext cx="3565525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09600" y="346563"/>
            <a:ext cx="7886700" cy="2472837"/>
          </a:xfrm>
        </p:spPr>
        <p:txBody>
          <a:bodyPr>
            <a:normAutofit fontScale="90000"/>
          </a:bodyPr>
          <a:lstStyle/>
          <a:p>
            <a:r>
              <a:rPr lang="en-US" dirty="0"/>
              <a:t>When a classroom and instructor are consistent, each student sees the classroom situation in the same manner.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(NS3-M2U1C4S1:LQ2</a:t>
            </a:r>
            <a:r>
              <a:rPr lang="en-US" dirty="0"/>
              <a:t>)</a:t>
            </a:r>
          </a:p>
        </p:txBody>
      </p:sp>
      <p:sp>
        <p:nvSpPr>
          <p:cNvPr id="9" name="TPAnswers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600" y="3048000"/>
            <a:ext cx="5181600" cy="33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14350">
              <a:lnSpc>
                <a:spcPct val="100000"/>
              </a:lnSpc>
              <a:spcBef>
                <a:spcPct val="20000"/>
              </a:spcBef>
              <a:spcAft>
                <a:spcPts val="3840"/>
              </a:spcAft>
            </a:pPr>
            <a:r>
              <a:rPr lang="en-US" sz="3600" dirty="0" smtClean="0">
                <a:solidFill>
                  <a:prstClr val="white"/>
                </a:solidFill>
              </a:rPr>
              <a:t>True</a:t>
            </a:r>
          </a:p>
          <a:p>
            <a:pPr indent="-514350">
              <a:lnSpc>
                <a:spcPct val="100000"/>
              </a:lnSpc>
              <a:spcBef>
                <a:spcPct val="20000"/>
              </a:spcBef>
              <a:spcAft>
                <a:spcPts val="3840"/>
              </a:spcAft>
            </a:pPr>
            <a:r>
              <a:rPr lang="en-US" sz="3600" dirty="0" smtClean="0">
                <a:solidFill>
                  <a:prstClr val="white"/>
                </a:solidFill>
              </a:rPr>
              <a:t>False</a:t>
            </a:r>
          </a:p>
        </p:txBody>
      </p:sp>
      <p:sp>
        <p:nvSpPr>
          <p:cNvPr id="10" name="CAI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207264" y="4287836"/>
            <a:ext cx="402336" cy="39846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Call to Instruction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692" y="2447460"/>
            <a:ext cx="8543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You will often be called upon to deliver </a:t>
            </a:r>
            <a:r>
              <a:rPr lang="en-US" sz="2800" dirty="0">
                <a:solidFill>
                  <a:srgbClr val="FFCC00"/>
                </a:solidFill>
              </a:rPr>
              <a:t>informal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rgbClr val="FFCC00"/>
                </a:solidFill>
              </a:rPr>
              <a:t>formal</a:t>
            </a:r>
            <a:r>
              <a:rPr lang="en-US" sz="2800" dirty="0">
                <a:solidFill>
                  <a:schemeClr val="bg1"/>
                </a:solidFill>
              </a:rPr>
              <a:t> instruction as you achieve higher rank.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67" y="3669829"/>
            <a:ext cx="851123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</a:t>
            </a:r>
            <a:r>
              <a:rPr lang="en-US" sz="2800" dirty="0">
                <a:solidFill>
                  <a:schemeClr val="bg1"/>
                </a:solidFill>
              </a:rPr>
              <a:t>be and </a:t>
            </a:r>
            <a:r>
              <a:rPr lang="en-US" sz="2800" dirty="0">
                <a:solidFill>
                  <a:srgbClr val="FFCC00"/>
                </a:solidFill>
              </a:rPr>
              <a:t>effective instructor</a:t>
            </a:r>
            <a:r>
              <a:rPr lang="en-US" sz="2800" dirty="0">
                <a:solidFill>
                  <a:schemeClr val="bg1"/>
                </a:solidFill>
              </a:rPr>
              <a:t>, you must learn: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Learning theory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Preparation for instruction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Techniques for delivery</a:t>
            </a:r>
          </a:p>
        </p:txBody>
      </p:sp>
      <p:pic>
        <p:nvPicPr>
          <p:cNvPr id="6" name="Picture 10" descr="090716-N-0437M-014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2293" y="4329404"/>
            <a:ext cx="3763127" cy="2255805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0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Good Instructors are Skilled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692" y="2634070"/>
            <a:ext cx="85437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good instructor is a master of many skills. 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 successful instructor demands competence in subject matter and knowledge of teaching skills.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143" y="5360173"/>
            <a:ext cx="2718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Subject Matter </a:t>
            </a:r>
            <a:r>
              <a:rPr lang="en-US" sz="2800" dirty="0" smtClean="0">
                <a:solidFill>
                  <a:srgbClr val="FFCC00"/>
                </a:solidFill>
              </a:rPr>
              <a:t>Competence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7398" y="5360173"/>
            <a:ext cx="2718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Knowledge of Teaching </a:t>
            </a:r>
            <a:r>
              <a:rPr lang="en-US" sz="2800" dirty="0" smtClean="0">
                <a:solidFill>
                  <a:srgbClr val="FFCC00"/>
                </a:solidFill>
              </a:rPr>
              <a:t>Skills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540" y="5306733"/>
            <a:ext cx="858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C00"/>
                </a:solidFill>
              </a:rPr>
              <a:t>+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5125" y="5348934"/>
            <a:ext cx="1133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CC00"/>
                </a:solidFill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6267" y="5360173"/>
            <a:ext cx="2223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Skilled Instructors</a:t>
            </a:r>
            <a:endParaRPr lang="en-US" sz="28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Methods of Instruction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692" y="3044615"/>
            <a:ext cx="382243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Methods </a:t>
            </a:r>
            <a:r>
              <a:rPr lang="en-US" sz="2800" dirty="0">
                <a:solidFill>
                  <a:srgbClr val="FFCC00"/>
                </a:solidFill>
              </a:rPr>
              <a:t>of instruction </a:t>
            </a:r>
            <a:r>
              <a:rPr lang="en-US" sz="2800" dirty="0">
                <a:solidFill>
                  <a:schemeClr val="bg1"/>
                </a:solidFill>
              </a:rPr>
              <a:t>depend a lot on </a:t>
            </a:r>
            <a:r>
              <a:rPr lang="en-US" sz="2800" dirty="0" smtClean="0">
                <a:solidFill>
                  <a:schemeClr val="bg1"/>
                </a:solidFill>
              </a:rPr>
              <a:t>an understanding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>
                <a:solidFill>
                  <a:srgbClr val="FFCC00"/>
                </a:solidFill>
              </a:rPr>
              <a:t>how people learn</a:t>
            </a:r>
            <a:r>
              <a:rPr lang="en-US" sz="2800" dirty="0">
                <a:solidFill>
                  <a:schemeClr val="bg1"/>
                </a:solidFill>
              </a:rPr>
              <a:t> and the ability to apply that understanding.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49" y="2966764"/>
            <a:ext cx="4446196" cy="31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692" y="2671392"/>
            <a:ext cx="8543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Learning</a:t>
            </a:r>
            <a:r>
              <a:rPr lang="en-US" sz="2800" dirty="0" smtClean="0">
                <a:solidFill>
                  <a:schemeClr val="bg1"/>
                </a:solidFill>
              </a:rPr>
              <a:t> can be defined as a </a:t>
            </a:r>
            <a:r>
              <a:rPr lang="en-US" sz="2800" dirty="0">
                <a:solidFill>
                  <a:srgbClr val="FFCC00"/>
                </a:solidFill>
              </a:rPr>
              <a:t>change in behavior </a:t>
            </a:r>
            <a:r>
              <a:rPr lang="en-US" sz="2800" dirty="0">
                <a:solidFill>
                  <a:schemeClr val="bg1"/>
                </a:solidFill>
              </a:rPr>
              <a:t>as a result of </a:t>
            </a:r>
            <a:r>
              <a:rPr lang="en-US" sz="2800" dirty="0">
                <a:solidFill>
                  <a:srgbClr val="FFCC00"/>
                </a:solidFill>
              </a:rPr>
              <a:t>experience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" name="Picture 7" descr="252011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919" y="4022299"/>
            <a:ext cx="3631627" cy="2595243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124132" y="4371188"/>
            <a:ext cx="4721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behavior can be physical and apparent, or it can be intellectual or attitudinal, not easily </a:t>
            </a:r>
            <a:r>
              <a:rPr lang="en-US" sz="2800" dirty="0" smtClean="0">
                <a:solidFill>
                  <a:schemeClr val="bg1"/>
                </a:solidFill>
              </a:rPr>
              <a:t>seen.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tIns="457200">
            <a:normAutofit fontScale="85000" lnSpcReduction="10000"/>
          </a:bodyPr>
          <a:lstStyle/>
          <a:p>
            <a:r>
              <a:rPr lang="en-US" dirty="0" smtClean="0"/>
              <a:t>Describe what learning theory is</a:t>
            </a:r>
          </a:p>
          <a:p>
            <a:r>
              <a:rPr lang="en-US" dirty="0" smtClean="0"/>
              <a:t>List the major factors that influence learning</a:t>
            </a:r>
          </a:p>
          <a:p>
            <a:r>
              <a:rPr lang="en-US" dirty="0" smtClean="0"/>
              <a:t>Describe the conditions that tend to hinder learning</a:t>
            </a:r>
          </a:p>
          <a:p>
            <a:r>
              <a:rPr lang="en-US" dirty="0" smtClean="0"/>
              <a:t>Explain how to prepare a lesson plan, the site where instruction will occur, and yourself as the instructor</a:t>
            </a:r>
          </a:p>
        </p:txBody>
      </p:sp>
    </p:spTree>
    <p:extLst>
      <p:ext uri="{BB962C8B-B14F-4D97-AF65-F5344CB8AC3E}">
        <p14:creationId xmlns:p14="http://schemas.microsoft.com/office/powerpoint/2010/main" val="15779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Perceptions and Responses Differ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692" y="2634070"/>
            <a:ext cx="85437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Each </a:t>
            </a:r>
            <a:r>
              <a:rPr lang="en-US" sz="2800" dirty="0">
                <a:solidFill>
                  <a:srgbClr val="FFCC00"/>
                </a:solidFill>
              </a:rPr>
              <a:t>student</a:t>
            </a:r>
            <a:r>
              <a:rPr lang="en-US" sz="2800" dirty="0">
                <a:solidFill>
                  <a:schemeClr val="bg1"/>
                </a:solidFill>
              </a:rPr>
              <a:t> sees the </a:t>
            </a:r>
            <a:r>
              <a:rPr lang="en-US" sz="2800" dirty="0">
                <a:solidFill>
                  <a:srgbClr val="FFCC00"/>
                </a:solidFill>
              </a:rPr>
              <a:t>classroom</a:t>
            </a:r>
            <a:r>
              <a:rPr lang="en-US" sz="2800" dirty="0">
                <a:solidFill>
                  <a:schemeClr val="bg1"/>
                </a:solidFill>
              </a:rPr>
              <a:t> situation </a:t>
            </a:r>
            <a:r>
              <a:rPr lang="en-US" sz="2800" dirty="0">
                <a:solidFill>
                  <a:srgbClr val="FFCC00"/>
                </a:solidFill>
              </a:rPr>
              <a:t>differently</a:t>
            </a:r>
            <a:r>
              <a:rPr lang="en-US" sz="2800" dirty="0">
                <a:solidFill>
                  <a:schemeClr val="bg1"/>
                </a:solidFill>
              </a:rPr>
              <a:t>. This is because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He or she is </a:t>
            </a:r>
            <a:r>
              <a:rPr lang="en-US" sz="2800" dirty="0" smtClean="0">
                <a:solidFill>
                  <a:schemeClr val="bg1"/>
                </a:solidFill>
              </a:rPr>
              <a:t>a unique individual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Past experiences affect readiness to </a:t>
            </a:r>
            <a:r>
              <a:rPr lang="en-US" sz="2800" dirty="0" smtClean="0">
                <a:solidFill>
                  <a:schemeClr val="bg1"/>
                </a:solidFill>
              </a:rPr>
              <a:t>learn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Background affects understanding of the requirements involved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141" y="5585654"/>
            <a:ext cx="8543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Responses differ </a:t>
            </a:r>
            <a:r>
              <a:rPr lang="en-US" sz="2800" dirty="0">
                <a:solidFill>
                  <a:schemeClr val="bg1"/>
                </a:solidFill>
              </a:rPr>
              <a:t>because each person acts in accordance with how he or she sees each situation.</a:t>
            </a:r>
          </a:p>
        </p:txBody>
      </p:sp>
    </p:spTree>
    <p:extLst>
      <p:ext uri="{BB962C8B-B14F-4D97-AF65-F5344CB8AC3E}">
        <p14:creationId xmlns:p14="http://schemas.microsoft.com/office/powerpoint/2010/main" val="24792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Students ask, “What’s in it for me?”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580" y="2604091"/>
            <a:ext cx="8543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Most people bring their ideas about what they want to do and achieve into the classroom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7" name="Picture 7" descr="080423-N-9180H-055_NVA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0927" y="4234124"/>
            <a:ext cx="3522163" cy="2357800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0926" y="3763718"/>
            <a:ext cx="51462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chemeClr val="bg1"/>
                </a:solidFill>
              </a:rPr>
              <a:t>each </a:t>
            </a:r>
            <a:r>
              <a:rPr lang="en-US" sz="2800" dirty="0">
                <a:solidFill>
                  <a:srgbClr val="FFCC00"/>
                </a:solidFill>
              </a:rPr>
              <a:t>student learns </a:t>
            </a:r>
            <a:r>
              <a:rPr lang="en-US" sz="2800" dirty="0">
                <a:solidFill>
                  <a:schemeClr val="bg1"/>
                </a:solidFill>
              </a:rPr>
              <a:t>is </a:t>
            </a:r>
            <a:r>
              <a:rPr lang="en-US" sz="2800" dirty="0">
                <a:solidFill>
                  <a:srgbClr val="FFCC00"/>
                </a:solidFill>
              </a:rPr>
              <a:t>affected by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Each </a:t>
            </a:r>
            <a:r>
              <a:rPr lang="en-US" sz="2800" dirty="0">
                <a:solidFill>
                  <a:schemeClr val="bg1"/>
                </a:solidFill>
              </a:rPr>
              <a:t>student’s individual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chemeClr val="bg1"/>
                </a:solidFill>
              </a:rPr>
              <a:t>the instructor is trying to get him or her to </a:t>
            </a:r>
            <a:r>
              <a:rPr lang="en-US" sz="2800" dirty="0" smtClean="0">
                <a:solidFill>
                  <a:schemeClr val="bg1"/>
                </a:solidFill>
              </a:rPr>
              <a:t>learn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Students ask, “What’s in it for me?”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273" y="3191074"/>
            <a:ext cx="2922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Effective instructors </a:t>
            </a:r>
            <a:r>
              <a:rPr lang="en-US" sz="2800" dirty="0">
                <a:solidFill>
                  <a:schemeClr val="bg1"/>
                </a:solidFill>
              </a:rPr>
              <a:t>seek ways to relate new </a:t>
            </a:r>
            <a:r>
              <a:rPr lang="en-US" sz="2800" dirty="0">
                <a:solidFill>
                  <a:srgbClr val="FFCC00"/>
                </a:solidFill>
              </a:rPr>
              <a:t>learning</a:t>
            </a:r>
            <a:r>
              <a:rPr lang="en-US" sz="2800" dirty="0">
                <a:solidFill>
                  <a:schemeClr val="bg1"/>
                </a:solidFill>
              </a:rPr>
              <a:t> to each student’s personal </a:t>
            </a:r>
            <a:r>
              <a:rPr lang="en-US" sz="2800" dirty="0">
                <a:solidFill>
                  <a:srgbClr val="FFCC00"/>
                </a:solidFill>
              </a:rPr>
              <a:t>goals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46" y="2890211"/>
            <a:ext cx="4676314" cy="32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Learning from 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580" y="2583309"/>
            <a:ext cx="61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Learning</a:t>
            </a:r>
            <a:r>
              <a:rPr lang="en-US" sz="2800" dirty="0" smtClean="0">
                <a:solidFill>
                  <a:schemeClr val="bg1"/>
                </a:solidFill>
              </a:rPr>
              <a:t> is an </a:t>
            </a:r>
            <a:r>
              <a:rPr lang="en-US" sz="2800" dirty="0" smtClean="0">
                <a:solidFill>
                  <a:srgbClr val="FFCC00"/>
                </a:solidFill>
              </a:rPr>
              <a:t>individual process</a:t>
            </a:r>
            <a:r>
              <a:rPr lang="en-US" sz="2800" dirty="0" smtClean="0">
                <a:solidFill>
                  <a:schemeClr val="bg1"/>
                </a:solidFill>
              </a:rPr>
              <a:t>.  </a:t>
            </a:r>
          </a:p>
        </p:txBody>
      </p:sp>
      <p:pic>
        <p:nvPicPr>
          <p:cNvPr id="5" name="Picture 14" descr="060518-N-3342W-003_NAVY-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9659" y="3521316"/>
            <a:ext cx="3595610" cy="2567757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934" y="3357316"/>
            <a:ext cx="42571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instructor cannot learn or put knowledge into the student’s head.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Each </a:t>
            </a:r>
            <a:r>
              <a:rPr lang="en-US" sz="2800" dirty="0">
                <a:solidFill>
                  <a:schemeClr val="bg1"/>
                </a:solidFill>
              </a:rPr>
              <a:t>student can </a:t>
            </a:r>
            <a:r>
              <a:rPr lang="en-US" sz="2800" dirty="0">
                <a:solidFill>
                  <a:srgbClr val="FFCC00"/>
                </a:solidFill>
              </a:rPr>
              <a:t>learn</a:t>
            </a:r>
            <a:r>
              <a:rPr lang="en-US" sz="2800" dirty="0">
                <a:solidFill>
                  <a:schemeClr val="bg1"/>
                </a:solidFill>
              </a:rPr>
              <a:t> only from that which is </a:t>
            </a:r>
            <a:r>
              <a:rPr lang="en-US" sz="2800" dirty="0">
                <a:solidFill>
                  <a:srgbClr val="FFCC00"/>
                </a:solidFill>
              </a:rPr>
              <a:t>experienced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5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Psychological </a:t>
            </a:r>
            <a:r>
              <a:rPr lang="en-US" sz="2800" dirty="0" smtClean="0">
                <a:solidFill>
                  <a:srgbClr val="FFCC00"/>
                </a:solidFill>
              </a:rPr>
              <a:t>Classifications of </a:t>
            </a:r>
            <a:r>
              <a:rPr lang="en-US" sz="2800" dirty="0">
                <a:solidFill>
                  <a:srgbClr val="FFCC00"/>
                </a:solidFill>
              </a:rPr>
              <a:t>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580" y="3857785"/>
            <a:ext cx="36762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Verbal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Conceptual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Perceptual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Emotional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497356" y="2537929"/>
            <a:ext cx="4318000" cy="405110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764179" y="2671794"/>
            <a:ext cx="3757490" cy="3315575"/>
            <a:chOff x="3088" y="1914"/>
            <a:chExt cx="2107" cy="1947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088" y="2299"/>
              <a:ext cx="597" cy="5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Verbal</a:t>
              </a: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3589" y="1914"/>
              <a:ext cx="815" cy="79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Conceptual</a:t>
              </a: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457" y="2518"/>
              <a:ext cx="815" cy="795"/>
            </a:xfrm>
            <a:prstGeom prst="ellipse">
              <a:avLst/>
            </a:prstGeom>
            <a:solidFill>
              <a:srgbClr val="00E2A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Perceptual</a:t>
              </a: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4144" y="2438"/>
              <a:ext cx="522" cy="50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Motor</a:t>
              </a:r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4075" y="2768"/>
              <a:ext cx="1120" cy="109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Problem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Solving</a:t>
              </a:r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3381" y="3099"/>
              <a:ext cx="800" cy="7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Emotional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4724" y="2805842"/>
            <a:ext cx="4479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Psychologists classify </a:t>
            </a:r>
            <a:r>
              <a:rPr lang="en-US" sz="2800" dirty="0" smtClean="0">
                <a:solidFill>
                  <a:srgbClr val="FFCC00"/>
                </a:solidFill>
              </a:rPr>
              <a:t>learning by types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Brain Stimulation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53" y="2586425"/>
            <a:ext cx="58934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Research has shown that some types of </a:t>
            </a:r>
            <a:r>
              <a:rPr lang="en-US" sz="2800" dirty="0" smtClean="0">
                <a:solidFill>
                  <a:srgbClr val="FFCC00"/>
                </a:solidFill>
              </a:rPr>
              <a:t>learning</a:t>
            </a:r>
            <a:r>
              <a:rPr lang="en-US" sz="2800" dirty="0" smtClean="0">
                <a:solidFill>
                  <a:schemeClr val="bg1"/>
                </a:solidFill>
              </a:rPr>
              <a:t> appear to take place mainly on </a:t>
            </a:r>
            <a:r>
              <a:rPr lang="en-US" sz="2800" dirty="0" smtClean="0">
                <a:solidFill>
                  <a:srgbClr val="FFCC00"/>
                </a:solidFill>
              </a:rPr>
              <a:t>one side </a:t>
            </a:r>
            <a:r>
              <a:rPr lang="en-US" sz="2800" dirty="0" smtClean="0">
                <a:solidFill>
                  <a:schemeClr val="bg1"/>
                </a:solidFill>
              </a:rPr>
              <a:t>of the </a:t>
            </a:r>
            <a:r>
              <a:rPr lang="en-US" sz="2800" dirty="0" smtClean="0">
                <a:solidFill>
                  <a:srgbClr val="FFCC00"/>
                </a:solidFill>
              </a:rPr>
              <a:t>brain</a:t>
            </a:r>
            <a:r>
              <a:rPr lang="en-US" sz="2800" dirty="0" smtClean="0">
                <a:solidFill>
                  <a:schemeClr val="bg1"/>
                </a:solidFill>
              </a:rPr>
              <a:t> while others occur on the other side.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CC00"/>
                </a:solidFill>
              </a:rPr>
              <a:t>Both </a:t>
            </a:r>
            <a:r>
              <a:rPr lang="en-US" sz="2800" dirty="0">
                <a:solidFill>
                  <a:srgbClr val="FFCC00"/>
                </a:solidFill>
              </a:rPr>
              <a:t>sides </a:t>
            </a:r>
            <a:r>
              <a:rPr lang="en-US" sz="2800" dirty="0" smtClean="0">
                <a:solidFill>
                  <a:schemeClr val="bg1"/>
                </a:solidFill>
              </a:rPr>
              <a:t>of the </a:t>
            </a:r>
            <a:r>
              <a:rPr lang="en-US" sz="2800" dirty="0" smtClean="0">
                <a:solidFill>
                  <a:srgbClr val="FFCC00"/>
                </a:solidFill>
              </a:rPr>
              <a:t>brain work </a:t>
            </a:r>
            <a:r>
              <a:rPr lang="en-US" sz="2800" dirty="0">
                <a:solidFill>
                  <a:srgbClr val="FFCC00"/>
                </a:solidFill>
              </a:rPr>
              <a:t>together </a:t>
            </a:r>
            <a:r>
              <a:rPr lang="en-US" sz="2800" dirty="0">
                <a:solidFill>
                  <a:schemeClr val="bg1"/>
                </a:solidFill>
              </a:rPr>
              <a:t>during </a:t>
            </a:r>
            <a:r>
              <a:rPr lang="en-US" sz="2800" dirty="0">
                <a:solidFill>
                  <a:srgbClr val="FFCC00"/>
                </a:solidFill>
              </a:rPr>
              <a:t>learning</a:t>
            </a:r>
            <a:r>
              <a:rPr lang="en-US" sz="2800" dirty="0">
                <a:solidFill>
                  <a:schemeClr val="bg1"/>
                </a:solidFill>
              </a:rPr>
              <a:t>, but most people have a dominant brain </a:t>
            </a:r>
            <a:r>
              <a:rPr lang="en-US" sz="2800" dirty="0" smtClean="0">
                <a:solidFill>
                  <a:schemeClr val="bg1"/>
                </a:solidFill>
              </a:rPr>
              <a:t>side.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6" y="4650438"/>
            <a:ext cx="2619942" cy="1940209"/>
          </a:xfrm>
          <a:prstGeom prst="rect">
            <a:avLst/>
          </a:prstGeom>
        </p:spPr>
      </p:pic>
      <p:pic>
        <p:nvPicPr>
          <p:cNvPr id="10" name="Picture 2" descr="http://www.independent.co.uk/incoming/article8523427.ece/alternates/w620/pg-4-brain-pacemaker-ala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6" y="2437350"/>
            <a:ext cx="2619942" cy="196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Brain Stimulation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580" y="2689340"/>
            <a:ext cx="854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Are </a:t>
            </a:r>
            <a:r>
              <a:rPr lang="en-US" sz="2800" dirty="0">
                <a:solidFill>
                  <a:schemeClr val="bg1"/>
                </a:solidFill>
              </a:rPr>
              <a:t>you more left-brained or right-brained?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92" y="3653077"/>
            <a:ext cx="384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Left Side </a:t>
            </a:r>
            <a:r>
              <a:rPr lang="en-US" sz="2800" dirty="0">
                <a:solidFill>
                  <a:schemeClr val="bg1"/>
                </a:solidFill>
              </a:rPr>
              <a:t>of the Brain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Numbers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Word puzzles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7428" y="3656189"/>
            <a:ext cx="3841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Right Side </a:t>
            </a:r>
            <a:r>
              <a:rPr lang="en-US" sz="2800" dirty="0">
                <a:solidFill>
                  <a:schemeClr val="bg1"/>
                </a:solidFill>
              </a:rPr>
              <a:t>of the Brain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Music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Imagination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Colors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Creative expression</a:t>
            </a:r>
          </a:p>
        </p:txBody>
      </p:sp>
      <p:pic>
        <p:nvPicPr>
          <p:cNvPr id="9" name="Picture 10" descr="C:\Documents and Settings\rshires\Local Settings\Temporary Internet Files\Content.IE5\0S3OVKE0\MCHM00350_0000[1].wmf"/>
          <p:cNvPicPr>
            <a:picLocks noChangeAspect="1" noChangeArrowheads="1"/>
          </p:cNvPicPr>
          <p:nvPr/>
        </p:nvPicPr>
        <p:blipFill>
          <a:blip r:embed="rId2" cstate="print">
            <a:lum bright="-24000" contras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64" y="4387800"/>
            <a:ext cx="14224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 bwMode="auto">
          <a:xfrm rot="10800000">
            <a:off x="4605043" y="4266763"/>
            <a:ext cx="508130" cy="1911964"/>
          </a:xfrm>
          <a:prstGeom prst="rightBrace">
            <a:avLst>
              <a:gd name="adj1" fmla="val 33333"/>
              <a:gd name="adj2" fmla="val 48844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5400000" algn="ctr" rotWithShape="0">
              <a:schemeClr val="tx1"/>
            </a:outerShdw>
          </a:effec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4" name="Right Brace 13"/>
          <p:cNvSpPr/>
          <p:nvPr/>
        </p:nvSpPr>
        <p:spPr bwMode="auto">
          <a:xfrm>
            <a:off x="2797950" y="4266763"/>
            <a:ext cx="508130" cy="1911964"/>
          </a:xfrm>
          <a:prstGeom prst="rightBrace">
            <a:avLst>
              <a:gd name="adj1" fmla="val 33333"/>
              <a:gd name="adj2" fmla="val 48844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5400000" algn="ctr" rotWithShape="0">
              <a:schemeClr val="tx1"/>
            </a:outerShdw>
          </a:effec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91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Research Results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512" y="3041591"/>
            <a:ext cx="4232986" cy="31085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Much recent educational research has shown that the </a:t>
            </a:r>
            <a:r>
              <a:rPr lang="en-US" sz="2800" dirty="0">
                <a:solidFill>
                  <a:srgbClr val="FFCC00"/>
                </a:solidFill>
              </a:rPr>
              <a:t>rate of learning </a:t>
            </a:r>
            <a:r>
              <a:rPr lang="en-US" sz="2800" dirty="0">
                <a:solidFill>
                  <a:schemeClr val="bg1"/>
                </a:solidFill>
              </a:rPr>
              <a:t>can be greatly </a:t>
            </a:r>
            <a:r>
              <a:rPr lang="en-US" sz="2800" dirty="0">
                <a:solidFill>
                  <a:srgbClr val="FFCC00"/>
                </a:solidFill>
              </a:rPr>
              <a:t>increased </a:t>
            </a:r>
            <a:r>
              <a:rPr lang="en-US" sz="2800" dirty="0">
                <a:solidFill>
                  <a:schemeClr val="bg1"/>
                </a:solidFill>
              </a:rPr>
              <a:t>when instructors involve </a:t>
            </a:r>
            <a:r>
              <a:rPr lang="en-US" sz="2800" dirty="0">
                <a:solidFill>
                  <a:srgbClr val="FFCC00"/>
                </a:solidFill>
              </a:rPr>
              <a:t>both sides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>
                <a:solidFill>
                  <a:srgbClr val="FFCC00"/>
                </a:solidFill>
              </a:rPr>
              <a:t>the brain </a:t>
            </a:r>
            <a:r>
              <a:rPr lang="en-US" sz="2800" dirty="0">
                <a:solidFill>
                  <a:schemeClr val="bg1"/>
                </a:solidFill>
              </a:rPr>
              <a:t>in their teaching strategies.</a:t>
            </a:r>
          </a:p>
        </p:txBody>
      </p:sp>
      <p:pic>
        <p:nvPicPr>
          <p:cNvPr id="5" name="Picture 6" descr="060410-N-2304O-048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49" y="3041591"/>
            <a:ext cx="4179216" cy="29859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Learning Plateau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" y="2574978"/>
            <a:ext cx="8345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Graphs of the progress of learning follow the same pattern.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3842" r="3625" b="3801"/>
          <a:stretch>
            <a:fillRect/>
          </a:stretch>
        </p:blipFill>
        <p:spPr bwMode="auto">
          <a:xfrm>
            <a:off x="5155324" y="3579181"/>
            <a:ext cx="3512126" cy="29238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774" y="3825401"/>
            <a:ext cx="4626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</a:t>
            </a:r>
            <a:r>
              <a:rPr lang="en-US" sz="2800" dirty="0">
                <a:solidFill>
                  <a:schemeClr val="bg1"/>
                </a:solidFill>
              </a:rPr>
              <a:t>the number of trials increases, the number of errors decreases </a:t>
            </a:r>
            <a:r>
              <a:rPr lang="en-US" sz="2800" dirty="0" smtClean="0">
                <a:solidFill>
                  <a:schemeClr val="bg1"/>
                </a:solidFill>
              </a:rPr>
              <a:t>rapidly, </a:t>
            </a:r>
            <a:r>
              <a:rPr lang="en-US" sz="2800" dirty="0">
                <a:solidFill>
                  <a:schemeClr val="bg1"/>
                </a:solidFill>
              </a:rPr>
              <a:t>until a </a:t>
            </a:r>
            <a:r>
              <a:rPr lang="en-US" sz="2800" dirty="0">
                <a:solidFill>
                  <a:srgbClr val="FFCC00"/>
                </a:solidFill>
              </a:rPr>
              <a:t>learning plateau </a:t>
            </a:r>
            <a:r>
              <a:rPr lang="en-US" sz="2800" dirty="0">
                <a:solidFill>
                  <a:schemeClr val="bg1"/>
                </a:solidFill>
              </a:rPr>
              <a:t>is reached, after which further improvement comes slowly.</a:t>
            </a:r>
          </a:p>
        </p:txBody>
      </p:sp>
    </p:spTree>
    <p:extLst>
      <p:ext uri="{BB962C8B-B14F-4D97-AF65-F5344CB8AC3E}">
        <p14:creationId xmlns:p14="http://schemas.microsoft.com/office/powerpoint/2010/main" val="38086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Point of </a:t>
            </a:r>
            <a:r>
              <a:rPr lang="en-US" sz="2800" dirty="0">
                <a:solidFill>
                  <a:srgbClr val="FFCC00"/>
                </a:solidFill>
              </a:rPr>
              <a:t>Plateau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4" y="2564517"/>
            <a:ext cx="8327149" cy="38625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Reaching </a:t>
            </a: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smtClean="0">
                <a:solidFill>
                  <a:srgbClr val="FFCC00"/>
                </a:solidFill>
              </a:rPr>
              <a:t>learning plateau </a:t>
            </a:r>
            <a:r>
              <a:rPr lang="en-US" sz="2800" dirty="0" smtClean="0">
                <a:solidFill>
                  <a:schemeClr val="bg1"/>
                </a:solidFill>
              </a:rPr>
              <a:t>or point of plateau </a:t>
            </a:r>
            <a:r>
              <a:rPr lang="en-US" sz="2800" dirty="0">
                <a:solidFill>
                  <a:schemeClr val="bg1"/>
                </a:solidFill>
              </a:rPr>
              <a:t>signifies the learner may have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Reached the limits of his or her capability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Consolidated </a:t>
            </a:r>
            <a:r>
              <a:rPr lang="en-US" sz="2800" dirty="0">
                <a:solidFill>
                  <a:schemeClr val="bg1"/>
                </a:solidFill>
              </a:rPr>
              <a:t>the level of skill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Lost </a:t>
            </a:r>
            <a:r>
              <a:rPr lang="en-US" sz="2800" dirty="0">
                <a:solidFill>
                  <a:schemeClr val="bg1"/>
                </a:solidFill>
              </a:rPr>
              <a:t>a measure of interest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Need </a:t>
            </a:r>
            <a:r>
              <a:rPr lang="en-US" sz="2800" dirty="0">
                <a:solidFill>
                  <a:schemeClr val="bg1"/>
                </a:solidFill>
              </a:rPr>
              <a:t>for a different </a:t>
            </a:r>
            <a:r>
              <a:rPr lang="en-US" sz="2800" dirty="0" smtClean="0">
                <a:solidFill>
                  <a:schemeClr val="bg1"/>
                </a:solidFill>
              </a:rPr>
              <a:t>method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tIns="640080">
            <a:normAutofit/>
          </a:bodyPr>
          <a:lstStyle/>
          <a:p>
            <a:pPr>
              <a:spcAft>
                <a:spcPts val="2400"/>
              </a:spcAft>
              <a:buFont typeface="+mj-lt"/>
              <a:buAutoNum type="arabicPeriod" startAt="5"/>
            </a:pPr>
            <a:r>
              <a:rPr lang="en-US" sz="3200" dirty="0" smtClean="0"/>
              <a:t>List the commonly used techniques for delivery of instruction</a:t>
            </a:r>
          </a:p>
          <a:p>
            <a:pPr>
              <a:spcAft>
                <a:spcPts val="2400"/>
              </a:spcAft>
              <a:buFont typeface="+mj-lt"/>
              <a:buAutoNum type="arabicPeriod" startAt="5"/>
            </a:pPr>
            <a:r>
              <a:rPr lang="en-US" sz="3200" dirty="0" smtClean="0"/>
              <a:t>Describe the advantages and disadvantages of the lecture technique for presenting information</a:t>
            </a:r>
          </a:p>
          <a:p>
            <a:pPr>
              <a:buAutoNum type="arabicPeriod" startAt="5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55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Point of </a:t>
            </a:r>
            <a:r>
              <a:rPr lang="en-US" sz="2800" dirty="0">
                <a:solidFill>
                  <a:srgbClr val="FFCC00"/>
                </a:solidFill>
              </a:rPr>
              <a:t>Plateau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361" y="3556813"/>
            <a:ext cx="40853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Even </a:t>
            </a:r>
            <a:r>
              <a:rPr lang="en-US" sz="2800" dirty="0">
                <a:solidFill>
                  <a:schemeClr val="bg1"/>
                </a:solidFill>
              </a:rPr>
              <a:t>so, </a:t>
            </a:r>
            <a:r>
              <a:rPr lang="en-US" sz="2800" dirty="0" smtClean="0">
                <a:solidFill>
                  <a:schemeClr val="bg1"/>
                </a:solidFill>
              </a:rPr>
              <a:t>apparent lack </a:t>
            </a:r>
            <a:r>
              <a:rPr lang="en-US" sz="2800" dirty="0">
                <a:solidFill>
                  <a:schemeClr val="bg1"/>
                </a:solidFill>
              </a:rPr>
              <a:t>of progress </a:t>
            </a:r>
            <a:r>
              <a:rPr lang="en-US" sz="2800" dirty="0">
                <a:solidFill>
                  <a:srgbClr val="FFCC00"/>
                </a:solidFill>
              </a:rPr>
              <a:t>does not mean further learning is impossible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5842" name="Picture 2" descr="http://www.usmilitary.com/wp-content/uploads/2011/04/navy-education-4.11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8" y="2845901"/>
            <a:ext cx="4407178" cy="37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Reducing Frustration and Discouragement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54" y="2642412"/>
            <a:ext cx="4512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Explain to the learner that a </a:t>
            </a:r>
            <a:r>
              <a:rPr lang="en-US" sz="2800" dirty="0">
                <a:solidFill>
                  <a:srgbClr val="FFCC00"/>
                </a:solidFill>
              </a:rPr>
              <a:t>leveling (plateau) </a:t>
            </a:r>
            <a:r>
              <a:rPr lang="en-US" sz="2800" dirty="0">
                <a:solidFill>
                  <a:schemeClr val="bg1"/>
                </a:solidFill>
              </a:rPr>
              <a:t>process is </a:t>
            </a:r>
            <a:r>
              <a:rPr lang="en-US" sz="2800" dirty="0">
                <a:solidFill>
                  <a:srgbClr val="FFCC00"/>
                </a:solidFill>
              </a:rPr>
              <a:t>normal</a:t>
            </a:r>
            <a:r>
              <a:rPr lang="en-US" sz="2800" dirty="0">
                <a:solidFill>
                  <a:schemeClr val="bg1"/>
                </a:solidFill>
              </a:rPr>
              <a:t>, especially when learning motor skills, and should be expected after an initial period of rapid improvement.</a:t>
            </a:r>
          </a:p>
        </p:txBody>
      </p:sp>
      <p:pic>
        <p:nvPicPr>
          <p:cNvPr id="5" name="Picture 5" descr="214804_DV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26" y="2612622"/>
            <a:ext cx="3427253" cy="397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Getting Students Ready to Learn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642412"/>
            <a:ext cx="835572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Learners progress </a:t>
            </a:r>
            <a:r>
              <a:rPr lang="en-US" sz="2800" dirty="0">
                <a:solidFill>
                  <a:schemeClr val="bg1"/>
                </a:solidFill>
              </a:rPr>
              <a:t>more when motivated by: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 strong purpose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 clear objective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 well-defined reason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 student that is ready to learn meets the instructor at </a:t>
            </a:r>
            <a:r>
              <a:rPr lang="en-US" sz="2800" dirty="0">
                <a:solidFill>
                  <a:srgbClr val="FFCC00"/>
                </a:solidFill>
              </a:rPr>
              <a:t>least </a:t>
            </a:r>
            <a:r>
              <a:rPr lang="en-US" sz="2800" dirty="0" smtClean="0">
                <a:solidFill>
                  <a:srgbClr val="FFCC00"/>
                </a:solidFill>
              </a:rPr>
              <a:t>half-way </a:t>
            </a:r>
            <a:r>
              <a:rPr lang="en-US" sz="2800" dirty="0" smtClean="0">
                <a:solidFill>
                  <a:schemeClr val="bg1"/>
                </a:solidFill>
              </a:rPr>
              <a:t>which simplifies </a:t>
            </a:r>
            <a:r>
              <a:rPr lang="en-US" sz="2800" dirty="0">
                <a:solidFill>
                  <a:schemeClr val="bg1"/>
                </a:solidFill>
              </a:rPr>
              <a:t>the instructor’s </a:t>
            </a:r>
            <a:r>
              <a:rPr lang="en-US" sz="2800" dirty="0" smtClean="0">
                <a:solidFill>
                  <a:schemeClr val="bg1"/>
                </a:solidFill>
              </a:rPr>
              <a:t>job.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7" descr="050520-N-7130B-098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0446" y="3272740"/>
            <a:ext cx="4322478" cy="2143101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3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Speeding, </a:t>
            </a:r>
            <a:r>
              <a:rPr lang="en-US" sz="2800" dirty="0" smtClean="0">
                <a:solidFill>
                  <a:srgbClr val="FFCC00"/>
                </a:solidFill>
              </a:rPr>
              <a:t>Strengthening, Enhancing </a:t>
            </a:r>
            <a:r>
              <a:rPr lang="en-US" sz="2800" dirty="0">
                <a:solidFill>
                  <a:srgbClr val="FFCC00"/>
                </a:solidFill>
              </a:rPr>
              <a:t>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54" y="2567768"/>
            <a:ext cx="42889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Attach new learning to areas of existing knowledge so the </a:t>
            </a:r>
            <a:r>
              <a:rPr lang="en-US" sz="2800" dirty="0">
                <a:solidFill>
                  <a:srgbClr val="FFCC00"/>
                </a:solidFill>
              </a:rPr>
              <a:t>learner will progress from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Known to unknown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Concrete to abstract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8612" y="2570880"/>
            <a:ext cx="41085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Ensure pleasant or satisfying feelings instead of </a:t>
            </a:r>
            <a:r>
              <a:rPr lang="en-US" sz="2800" dirty="0">
                <a:solidFill>
                  <a:srgbClr val="FFCC00"/>
                </a:solidFill>
              </a:rPr>
              <a:t>unpleasant feelings</a:t>
            </a:r>
            <a:r>
              <a:rPr lang="en-US" sz="2800" dirty="0">
                <a:solidFill>
                  <a:schemeClr val="bg1"/>
                </a:solidFill>
              </a:rPr>
              <a:t> such as: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Defeat, Frustration</a:t>
            </a:r>
            <a:endParaRPr lang="en-US" sz="28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Anger</a:t>
            </a:r>
            <a:endParaRPr lang="en-US" sz="28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Confusion, Futility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49034" y="2632671"/>
            <a:ext cx="0" cy="39690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Negative Motivation Caution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8" y="2642412"/>
            <a:ext cx="8341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Avoid </a:t>
            </a:r>
            <a:r>
              <a:rPr lang="en-US" sz="2800" dirty="0">
                <a:solidFill>
                  <a:schemeClr val="bg1"/>
                </a:solidFill>
              </a:rPr>
              <a:t>presenting problems that are </a:t>
            </a:r>
            <a:r>
              <a:rPr lang="en-US" sz="2800" dirty="0">
                <a:solidFill>
                  <a:srgbClr val="FFCC00"/>
                </a:solidFill>
              </a:rPr>
              <a:t>impossible to solve</a:t>
            </a:r>
            <a:r>
              <a:rPr lang="en-US" sz="2800" dirty="0">
                <a:solidFill>
                  <a:schemeClr val="bg1"/>
                </a:solidFill>
              </a:rPr>
              <a:t> or beyond the learner’s capability </a:t>
            </a:r>
            <a:r>
              <a:rPr lang="en-US" sz="2800" dirty="0" smtClean="0">
                <a:solidFill>
                  <a:schemeClr val="bg1"/>
                </a:solidFill>
              </a:rPr>
              <a:t>to understand </a:t>
            </a:r>
            <a:r>
              <a:rPr lang="en-US" sz="2800" dirty="0">
                <a:solidFill>
                  <a:schemeClr val="bg1"/>
                </a:solidFill>
              </a:rPr>
              <a:t>and solve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7" descr="050412-N-5134J-032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3663239"/>
            <a:ext cx="4211182" cy="2884487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455" y="4401057"/>
            <a:ext cx="45068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student’s chance of success is increased if the </a:t>
            </a:r>
            <a:r>
              <a:rPr lang="en-US" sz="2800" dirty="0">
                <a:solidFill>
                  <a:srgbClr val="FFCC00"/>
                </a:solidFill>
              </a:rPr>
              <a:t>learning experience </a:t>
            </a:r>
            <a:r>
              <a:rPr lang="en-US" sz="2800" dirty="0">
                <a:solidFill>
                  <a:schemeClr val="bg1"/>
                </a:solidFill>
              </a:rPr>
              <a:t>is </a:t>
            </a:r>
            <a:r>
              <a:rPr lang="en-US" sz="2800" dirty="0">
                <a:solidFill>
                  <a:srgbClr val="FFCC00"/>
                </a:solidFill>
              </a:rPr>
              <a:t>pleasant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Identify and Satisfy the Need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54" y="2489305"/>
            <a:ext cx="59311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rgbClr val="FFCC00"/>
                </a:solidFill>
              </a:rPr>
              <a:t>instructor’s responsibility </a:t>
            </a:r>
            <a:r>
              <a:rPr lang="en-US" sz="2800" dirty="0" smtClean="0">
                <a:solidFill>
                  <a:schemeClr val="bg1"/>
                </a:solidFill>
              </a:rPr>
              <a:t>is first to </a:t>
            </a:r>
            <a:r>
              <a:rPr lang="en-US" sz="2800" dirty="0">
                <a:solidFill>
                  <a:schemeClr val="bg1"/>
                </a:solidFill>
              </a:rPr>
              <a:t>recognize and identify the needs in students, and then to seek ways of satisfying the needs through teaching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learning situation should contain at least some things that affect the student </a:t>
            </a:r>
            <a:r>
              <a:rPr lang="en-US" sz="2800" dirty="0" smtClean="0">
                <a:solidFill>
                  <a:srgbClr val="FFCC00"/>
                </a:solidFill>
              </a:rPr>
              <a:t>positively</a:t>
            </a:r>
            <a:r>
              <a:rPr lang="en-US" sz="2800" dirty="0" smtClean="0">
                <a:solidFill>
                  <a:schemeClr val="bg1"/>
                </a:solidFill>
              </a:rPr>
              <a:t> and give him/her a feeling of </a:t>
            </a:r>
            <a:r>
              <a:rPr lang="en-US" sz="2800" dirty="0" smtClean="0">
                <a:solidFill>
                  <a:srgbClr val="FFCC00"/>
                </a:solidFill>
              </a:rPr>
              <a:t>satisfaction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8" descr="040430-N-9251B-134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1510" y="2581186"/>
            <a:ext cx="2617397" cy="4016254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7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Identify and Satisfy the Need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4" y="2642412"/>
            <a:ext cx="83271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will make the </a:t>
            </a:r>
            <a:r>
              <a:rPr lang="en-US" sz="2800" dirty="0">
                <a:solidFill>
                  <a:srgbClr val="FFCC00"/>
                </a:solidFill>
              </a:rPr>
              <a:t>learner</a:t>
            </a:r>
            <a:r>
              <a:rPr lang="en-US" sz="2800" dirty="0">
                <a:solidFill>
                  <a:schemeClr val="bg1"/>
                </a:solidFill>
              </a:rPr>
              <a:t> move toward a </a:t>
            </a:r>
            <a:r>
              <a:rPr lang="en-US" sz="2800" dirty="0">
                <a:solidFill>
                  <a:srgbClr val="FFCC00"/>
                </a:solidFill>
              </a:rPr>
              <a:t>goal</a:t>
            </a:r>
            <a:r>
              <a:rPr lang="en-US" sz="2800" dirty="0">
                <a:solidFill>
                  <a:schemeClr val="bg1"/>
                </a:solidFill>
              </a:rPr>
              <a:t>?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2343150" indent="-2286000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Is </a:t>
            </a:r>
            <a:r>
              <a:rPr lang="en-US" sz="2800" dirty="0">
                <a:solidFill>
                  <a:schemeClr val="bg1"/>
                </a:solidFill>
              </a:rPr>
              <a:t>it a need for:</a:t>
            </a:r>
          </a:p>
          <a:p>
            <a:pPr marL="18288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Security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marL="18288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Self-esteem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marL="18288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Belonging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marL="18288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Helping </a:t>
            </a:r>
            <a:r>
              <a:rPr lang="en-US" sz="2800" dirty="0">
                <a:solidFill>
                  <a:schemeClr val="bg1"/>
                </a:solidFill>
              </a:rPr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35988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According to recent research, what will the result be if the instructor tries to incorporate both sides of the learner’s brain?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Rate of learning will decrease.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Rate of learning will increase.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The learning plateau will be increased.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The learning plateau will be eliminated.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(NS3-M2U1C4S1:LQ3)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3818746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6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636593"/>
            <a:ext cx="7886700" cy="2459036"/>
          </a:xfrm>
        </p:spPr>
        <p:txBody>
          <a:bodyPr>
            <a:noAutofit/>
          </a:bodyPr>
          <a:lstStyle/>
          <a:p>
            <a:r>
              <a:rPr lang="en-US" sz="4400" dirty="0" smtClean="0"/>
              <a:t>Initial learning may come quickly until a plateau is hit and the rate of learning decreases. This is especially true of which classification of learning?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729043"/>
            <a:ext cx="7753350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Verbal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Conceptual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Perceptual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Motor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(NS3-M2U1C4S1:LQ4)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5518998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729043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2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Nine Major </a:t>
            </a:r>
            <a:r>
              <a:rPr lang="en-US" sz="2800" dirty="0" smtClean="0">
                <a:solidFill>
                  <a:srgbClr val="FFCC00"/>
                </a:solidFill>
              </a:rPr>
              <a:t>Factors that </a:t>
            </a:r>
            <a:r>
              <a:rPr lang="en-US" sz="2800" dirty="0">
                <a:solidFill>
                  <a:srgbClr val="FFCC00"/>
                </a:solidFill>
              </a:rPr>
              <a:t>Influence 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8" y="2642412"/>
            <a:ext cx="8341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nine major factors that influence learning: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1.  </a:t>
            </a:r>
            <a:r>
              <a:rPr lang="en-US" sz="2800" dirty="0" smtClean="0">
                <a:solidFill>
                  <a:srgbClr val="FFCC00"/>
                </a:solidFill>
              </a:rPr>
              <a:t>New </a:t>
            </a:r>
            <a:r>
              <a:rPr lang="en-US" sz="2800" dirty="0">
                <a:solidFill>
                  <a:srgbClr val="FFCC00"/>
                </a:solidFill>
              </a:rPr>
              <a:t>learning </a:t>
            </a:r>
            <a:r>
              <a:rPr lang="en-US" sz="2800" dirty="0">
                <a:solidFill>
                  <a:schemeClr val="bg1"/>
                </a:solidFill>
              </a:rPr>
              <a:t>takes place in the context of </a:t>
            </a:r>
            <a:r>
              <a:rPr lang="en-US" sz="2800" dirty="0" smtClean="0">
                <a:solidFill>
                  <a:srgbClr val="FFCC00"/>
                </a:solidFill>
              </a:rPr>
              <a:t>past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personal </a:t>
            </a:r>
            <a:r>
              <a:rPr lang="en-US" sz="2800" dirty="0">
                <a:solidFill>
                  <a:srgbClr val="FFCC00"/>
                </a:solidFill>
              </a:rPr>
              <a:t>experience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2.  Learning </a:t>
            </a:r>
            <a:r>
              <a:rPr lang="en-US" sz="2800" dirty="0">
                <a:solidFill>
                  <a:schemeClr val="bg1"/>
                </a:solidFill>
              </a:rPr>
              <a:t>is dependent upon </a:t>
            </a:r>
            <a:r>
              <a:rPr lang="en-US" sz="2800" dirty="0">
                <a:solidFill>
                  <a:srgbClr val="FFCC00"/>
                </a:solidFill>
              </a:rPr>
              <a:t>motivation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3.  Learning </a:t>
            </a:r>
            <a:r>
              <a:rPr lang="en-US" sz="2800" dirty="0">
                <a:solidFill>
                  <a:schemeClr val="bg1"/>
                </a:solidFill>
              </a:rPr>
              <a:t>is reinforced through </a:t>
            </a:r>
            <a:r>
              <a:rPr lang="en-US" sz="2800" dirty="0">
                <a:solidFill>
                  <a:srgbClr val="FFCC00"/>
                </a:solidFill>
              </a:rPr>
              <a:t>personal exercise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4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65125"/>
            <a:ext cx="8610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8F8F8"/>
                </a:solidFill>
                <a:latin typeface="Calibri" panose="020F0502020204030204" pitchFamily="34" charset="0"/>
              </a:rPr>
              <a:t>Key Term Questions </a:t>
            </a:r>
            <a:r>
              <a:rPr lang="en-US" dirty="0">
                <a:solidFill>
                  <a:srgbClr val="F8F8F8"/>
                </a:solidFill>
                <a:latin typeface="Calibri" panose="020F0502020204030204" pitchFamily="34" charset="0"/>
              </a:rPr>
              <a:t>Slide </a:t>
            </a:r>
            <a:r>
              <a:rPr lang="en-US" dirty="0" smtClean="0">
                <a:solidFill>
                  <a:srgbClr val="F8F8F8"/>
                </a:solidFill>
                <a:latin typeface="Calibri" panose="020F0502020204030204" pitchFamily="34" charset="0"/>
              </a:rPr>
              <a:t>Index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2016468"/>
            <a:ext cx="8839200" cy="43340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F8F8F8"/>
                </a:solidFill>
                <a:hlinkClick r:id="rId3" action="ppaction://hlinksldjump"/>
              </a:rPr>
              <a:t>Conceptual frameworks describing how information is absorbed</a:t>
            </a:r>
            <a:endParaRPr lang="en-US" sz="26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F8F8F8"/>
                </a:solidFill>
                <a:hlinkClick r:id="rId4" action="ppaction://hlinksldjump"/>
              </a:rPr>
              <a:t>People trained to perform psychological research, testing, therapy</a:t>
            </a:r>
            <a:endParaRPr lang="en-US" sz="26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F8F8F8"/>
                </a:solidFill>
                <a:hlinkClick r:id="rId5" action="ppaction://hlinksldjump"/>
              </a:rPr>
              <a:t>Period of little or no apparent progress in learning</a:t>
            </a:r>
            <a:endParaRPr lang="en-US" sz="26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F8F8F8"/>
                </a:solidFill>
                <a:hlinkClick r:id="rId6" action="ppaction://hlinksldjump"/>
              </a:rPr>
              <a:t>Existing in thought but not having physical existence</a:t>
            </a:r>
            <a:endParaRPr lang="en-US" sz="26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F8F8F8"/>
                </a:solidFill>
                <a:hlinkClick r:id="rId7" action="ppaction://hlinksldjump"/>
              </a:rPr>
              <a:t>Using negative attributes to motivate a person</a:t>
            </a:r>
            <a:endParaRPr lang="en-US" sz="2600" dirty="0" smtClean="0">
              <a:solidFill>
                <a:srgbClr val="F8F8F8"/>
              </a:solidFill>
              <a:hlinkClick r:id="" action="ppaction://noactio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396335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8F8F8"/>
                </a:solidFill>
              </a:rPr>
              <a:t>Click here to return to this index. </a:t>
            </a:r>
            <a:endParaRPr lang="en-US" sz="2400" i="1" dirty="0">
              <a:solidFill>
                <a:srgbClr val="F8F8F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589" y="1426062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F8F8F8"/>
                </a:solidFill>
              </a:rPr>
              <a:t>Click any link below to go directly to polling that question.</a:t>
            </a:r>
            <a:endParaRPr lang="en-US" sz="2800" i="1" dirty="0">
              <a:solidFill>
                <a:srgbClr val="F8F8F8"/>
              </a:solidFill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1934545" y="6530842"/>
            <a:ext cx="1066800" cy="250958"/>
          </a:xfrm>
          <a:prstGeom prst="leftArrow">
            <a:avLst/>
          </a:prstGeom>
          <a:solidFill>
            <a:srgbClr val="E0E0E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0E0E0"/>
              </a:solidFill>
              <a:latin typeface="Arial" charset="0"/>
            </a:endParaRPr>
          </a:p>
        </p:txBody>
      </p:sp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9125" y="5972175"/>
            <a:ext cx="904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Nine Major </a:t>
            </a:r>
            <a:r>
              <a:rPr lang="en-US" sz="2800" dirty="0" smtClean="0">
                <a:solidFill>
                  <a:srgbClr val="FFCC00"/>
                </a:solidFill>
              </a:rPr>
              <a:t>Factors that </a:t>
            </a:r>
            <a:r>
              <a:rPr lang="en-US" sz="2800" dirty="0">
                <a:solidFill>
                  <a:srgbClr val="FFCC00"/>
                </a:solidFill>
              </a:rPr>
              <a:t>Influence 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4" y="2642412"/>
            <a:ext cx="8327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sz="2800" dirty="0" smtClean="0">
                <a:solidFill>
                  <a:schemeClr val="bg1"/>
                </a:solidFill>
              </a:rPr>
              <a:t>Learning </a:t>
            </a:r>
            <a:r>
              <a:rPr lang="en-US" sz="2800" dirty="0">
                <a:solidFill>
                  <a:schemeClr val="bg1"/>
                </a:solidFill>
              </a:rPr>
              <a:t>is facilitated by linking with </a:t>
            </a:r>
            <a:r>
              <a:rPr lang="en-US" sz="2800" dirty="0">
                <a:solidFill>
                  <a:srgbClr val="FFCC00"/>
                </a:solidFill>
              </a:rPr>
              <a:t>prior </a:t>
            </a:r>
            <a:endParaRPr lang="en-US" sz="2800" dirty="0" smtClean="0">
              <a:solidFill>
                <a:srgbClr val="FFCC00"/>
              </a:solidFill>
            </a:endParaRPr>
          </a:p>
          <a:p>
            <a:r>
              <a:rPr lang="en-US" sz="2800" dirty="0">
                <a:solidFill>
                  <a:srgbClr val="FFCC00"/>
                </a:solidFill>
              </a:rPr>
              <a:t> </a:t>
            </a:r>
            <a:r>
              <a:rPr lang="en-US" sz="2800" dirty="0" smtClean="0">
                <a:solidFill>
                  <a:srgbClr val="FFCC00"/>
                </a:solidFill>
              </a:rPr>
              <a:t>    knowledge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514350" indent="-514350">
              <a:buAutoNum type="arabicPeriod" startAt="5"/>
            </a:pPr>
            <a:r>
              <a:rPr lang="en-US" sz="2800" dirty="0" smtClean="0">
                <a:solidFill>
                  <a:schemeClr val="bg1"/>
                </a:solidFill>
              </a:rPr>
              <a:t>Learning </a:t>
            </a:r>
            <a:r>
              <a:rPr lang="en-US" sz="2800" dirty="0">
                <a:solidFill>
                  <a:schemeClr val="bg1"/>
                </a:solidFill>
              </a:rPr>
              <a:t>is more efficient when </a:t>
            </a:r>
            <a:r>
              <a:rPr lang="en-US" sz="2800" dirty="0">
                <a:solidFill>
                  <a:srgbClr val="FFCC00"/>
                </a:solidFill>
              </a:rPr>
              <a:t>new information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is </a:t>
            </a:r>
            <a:r>
              <a:rPr lang="en-US" sz="2800" dirty="0">
                <a:solidFill>
                  <a:srgbClr val="FFCC00"/>
                </a:solidFill>
              </a:rPr>
              <a:t>logically related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6" descr="050412-N-8770A-001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18" y="4775940"/>
            <a:ext cx="5621860" cy="16680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0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Theory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Nine Major </a:t>
            </a:r>
            <a:r>
              <a:rPr lang="en-US" sz="2800" dirty="0" smtClean="0">
                <a:solidFill>
                  <a:srgbClr val="FFCC00"/>
                </a:solidFill>
              </a:rPr>
              <a:t>Factors that </a:t>
            </a:r>
            <a:r>
              <a:rPr lang="en-US" sz="2800" dirty="0">
                <a:solidFill>
                  <a:srgbClr val="FFCC00"/>
                </a:solidFill>
              </a:rPr>
              <a:t>Influence 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54" y="2642412"/>
            <a:ext cx="84925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6.  Learning </a:t>
            </a:r>
            <a:r>
              <a:rPr lang="en-US" sz="2800" dirty="0">
                <a:solidFill>
                  <a:schemeClr val="bg1"/>
                </a:solidFill>
              </a:rPr>
              <a:t>is enhanced by providing time for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smtClean="0">
                <a:solidFill>
                  <a:srgbClr val="FFCC00"/>
                </a:solidFill>
              </a:rPr>
              <a:t> reflection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7.  Learning </a:t>
            </a:r>
            <a:r>
              <a:rPr lang="en-US" sz="2800" dirty="0">
                <a:solidFill>
                  <a:schemeClr val="bg1"/>
                </a:solidFill>
              </a:rPr>
              <a:t>is enhanced by </a:t>
            </a:r>
            <a:r>
              <a:rPr lang="en-US" sz="2800" dirty="0">
                <a:solidFill>
                  <a:srgbClr val="FFCC00"/>
                </a:solidFill>
              </a:rPr>
              <a:t>sensory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dirty="0">
                <a:solidFill>
                  <a:srgbClr val="FFCC00"/>
                </a:solidFill>
              </a:rPr>
              <a:t>emotional </a:t>
            </a:r>
            <a:endParaRPr lang="en-US" sz="2800" dirty="0" smtClean="0">
              <a:solidFill>
                <a:srgbClr val="FFCC00"/>
              </a:solidFill>
            </a:endParaRPr>
          </a:p>
          <a:p>
            <a:r>
              <a:rPr lang="en-US" sz="2800" dirty="0">
                <a:solidFill>
                  <a:srgbClr val="FFCC00"/>
                </a:solidFill>
              </a:rPr>
              <a:t> </a:t>
            </a:r>
            <a:r>
              <a:rPr lang="en-US" sz="2800" dirty="0" smtClean="0">
                <a:solidFill>
                  <a:srgbClr val="FFCC00"/>
                </a:solidFill>
              </a:rPr>
              <a:t>    involvement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54" y="4810130"/>
            <a:ext cx="84925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8</a:t>
            </a:r>
            <a:r>
              <a:rPr lang="en-US" sz="2800" dirty="0" smtClean="0">
                <a:solidFill>
                  <a:schemeClr val="bg1"/>
                </a:solidFill>
              </a:rPr>
              <a:t>.  Learning </a:t>
            </a:r>
            <a:r>
              <a:rPr lang="en-US" sz="2800" dirty="0">
                <a:solidFill>
                  <a:schemeClr val="bg1"/>
                </a:solidFill>
              </a:rPr>
              <a:t>occurs best in an environment that 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enables </a:t>
            </a:r>
            <a:r>
              <a:rPr lang="en-US" sz="2800" dirty="0">
                <a:solidFill>
                  <a:srgbClr val="FFC000"/>
                </a:solidFill>
              </a:rPr>
              <a:t>more than one </a:t>
            </a:r>
            <a:r>
              <a:rPr lang="en-US" sz="2800" dirty="0">
                <a:solidFill>
                  <a:schemeClr val="bg1"/>
                </a:solidFill>
              </a:rPr>
              <a:t>kind of learning.</a:t>
            </a:r>
          </a:p>
          <a:p>
            <a:pPr marL="514350" indent="-514350">
              <a:buAutoNum type="arabicPeriod" startAt="4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9</a:t>
            </a:r>
            <a:r>
              <a:rPr lang="en-US" sz="2800" dirty="0" smtClean="0">
                <a:solidFill>
                  <a:schemeClr val="bg1"/>
                </a:solidFill>
              </a:rPr>
              <a:t>.  Learning </a:t>
            </a:r>
            <a:r>
              <a:rPr lang="en-US" sz="2800" dirty="0">
                <a:solidFill>
                  <a:schemeClr val="bg1"/>
                </a:solidFill>
              </a:rPr>
              <a:t>requires </a:t>
            </a:r>
            <a:r>
              <a:rPr lang="en-US" sz="2800" dirty="0">
                <a:solidFill>
                  <a:srgbClr val="FFCC00"/>
                </a:solidFill>
              </a:rPr>
              <a:t>repetition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9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Interpersonal Interactions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Instructor-Student Interactions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4" y="2642412"/>
            <a:ext cx="83271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Learners</a:t>
            </a:r>
            <a:r>
              <a:rPr lang="en-US" sz="2800" dirty="0">
                <a:solidFill>
                  <a:schemeClr val="bg1"/>
                </a:solidFill>
              </a:rPr>
              <a:t> must feel </a:t>
            </a:r>
            <a:r>
              <a:rPr lang="en-US" sz="2800" dirty="0">
                <a:solidFill>
                  <a:srgbClr val="FFCC00"/>
                </a:solidFill>
              </a:rPr>
              <a:t>secure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rgbClr val="FFCC00"/>
                </a:solidFill>
              </a:rPr>
              <a:t>accepted</a:t>
            </a:r>
            <a:r>
              <a:rPr lang="en-US" sz="2800" dirty="0">
                <a:solidFill>
                  <a:schemeClr val="bg1"/>
                </a:solidFill>
              </a:rPr>
              <a:t>, and capable of </a:t>
            </a:r>
            <a:r>
              <a:rPr lang="en-US" sz="2800" dirty="0">
                <a:solidFill>
                  <a:srgbClr val="FFCC00"/>
                </a:solidFill>
              </a:rPr>
              <a:t>success</a:t>
            </a:r>
            <a:r>
              <a:rPr lang="en-US" sz="2800" dirty="0">
                <a:solidFill>
                  <a:schemeClr val="bg1"/>
                </a:solidFill>
              </a:rPr>
              <a:t> for them to: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Pay attention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Actively participate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Participate </a:t>
            </a:r>
            <a:r>
              <a:rPr lang="en-US" sz="2800" dirty="0" smtClean="0">
                <a:solidFill>
                  <a:schemeClr val="bg1"/>
                </a:solidFill>
              </a:rPr>
              <a:t>responsibly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Interpersonal Interactions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Instructor-Student Interactions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2564824"/>
            <a:ext cx="7819213" cy="90794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Creating </a:t>
            </a:r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rgbClr val="FFCC00"/>
                </a:solidFill>
              </a:rPr>
              <a:t>positive learning environment </a:t>
            </a:r>
            <a:r>
              <a:rPr lang="en-US" sz="2800" dirty="0">
                <a:solidFill>
                  <a:schemeClr val="bg1"/>
                </a:solidFill>
              </a:rPr>
              <a:t>is the instructor’s responsibility.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51" y="3472765"/>
            <a:ext cx="4469525" cy="30322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1" y="4080941"/>
            <a:ext cx="3028950" cy="1815882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</a:rPr>
              <a:t>Instructor-student                                                                          interactions can                                                                either improve or                                                                             hinder learning.</a:t>
            </a:r>
          </a:p>
        </p:txBody>
      </p:sp>
    </p:spTree>
    <p:extLst>
      <p:ext uri="{BB962C8B-B14F-4D97-AF65-F5344CB8AC3E}">
        <p14:creationId xmlns:p14="http://schemas.microsoft.com/office/powerpoint/2010/main" val="24546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Interpersonal Interactions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Conditions that Hinder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488" y="2642412"/>
            <a:ext cx="834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Some of the conditions that </a:t>
            </a:r>
            <a:r>
              <a:rPr lang="en-US" sz="2800" dirty="0">
                <a:solidFill>
                  <a:srgbClr val="FFCC00"/>
                </a:solidFill>
              </a:rPr>
              <a:t>hinder learning </a:t>
            </a:r>
            <a:r>
              <a:rPr lang="en-US" sz="2800" dirty="0">
                <a:solidFill>
                  <a:schemeClr val="bg1"/>
                </a:solidFill>
              </a:rPr>
              <a:t>are: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8" y="3298665"/>
            <a:ext cx="4044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Destructive sarcasm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Intimidation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Boredom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Frustration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Fatigue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Lack of 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Sense of failure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7" descr="020701-N-2108T-002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16" y="4006035"/>
            <a:ext cx="4840999" cy="22661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Interpersonal Interactions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Error and Failure Differ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54" y="2642412"/>
            <a:ext cx="8492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Instructors must understand and appreciate the fact that every classroom interaction is a potential </a:t>
            </a:r>
            <a:r>
              <a:rPr lang="en-US" sz="2800" dirty="0" smtClean="0">
                <a:solidFill>
                  <a:srgbClr val="FFCC00"/>
                </a:solidFill>
              </a:rPr>
              <a:t>teachable moment</a:t>
            </a:r>
            <a:r>
              <a:rPr lang="en-US" sz="2800" dirty="0" smtClean="0">
                <a:solidFill>
                  <a:schemeClr val="bg1"/>
                </a:solidFill>
              </a:rPr>
              <a:t>, which includes </a:t>
            </a:r>
            <a:r>
              <a:rPr lang="en-US" sz="2800" dirty="0" smtClean="0">
                <a:solidFill>
                  <a:srgbClr val="FFCC00"/>
                </a:solidFill>
              </a:rPr>
              <a:t>learning from errors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1671" y="4897247"/>
            <a:ext cx="7532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Errors can help students learn, but failures cannot.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93336" y="4682532"/>
            <a:ext cx="7968343" cy="1024932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62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Preparation for Instruction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Prepare for 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2669263"/>
            <a:ext cx="40556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Every instructor, no matter how competent or experienced, needs to prepare before giving a presentation. </a:t>
            </a:r>
          </a:p>
        </p:txBody>
      </p:sp>
      <p:pic>
        <p:nvPicPr>
          <p:cNvPr id="5" name="Picture 6" descr="070131-N-7805K-002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567727"/>
            <a:ext cx="4017882" cy="29537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063" y="5681503"/>
            <a:ext cx="8312861" cy="90794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Adequate </a:t>
            </a:r>
            <a:r>
              <a:rPr lang="en-US" sz="2800" dirty="0">
                <a:solidFill>
                  <a:srgbClr val="FFCC00"/>
                </a:solidFill>
              </a:rPr>
              <a:t>preparation </a:t>
            </a:r>
            <a:r>
              <a:rPr lang="en-US" sz="2800" dirty="0">
                <a:solidFill>
                  <a:schemeClr val="bg1"/>
                </a:solidFill>
              </a:rPr>
              <a:t>is a must for </a:t>
            </a:r>
            <a:r>
              <a:rPr lang="en-US" sz="2800" dirty="0">
                <a:solidFill>
                  <a:srgbClr val="FFCC00"/>
                </a:solidFill>
              </a:rPr>
              <a:t>efficient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dirty="0">
                <a:solidFill>
                  <a:srgbClr val="FFCC00"/>
                </a:solidFill>
              </a:rPr>
              <a:t>effective instruction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Preparation for Instruction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Create or Review the Lesson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488" y="2549108"/>
            <a:ext cx="8396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Creating a lesson </a:t>
            </a:r>
            <a:r>
              <a:rPr lang="en-US" sz="2800" dirty="0">
                <a:solidFill>
                  <a:schemeClr val="bg1"/>
                </a:solidFill>
              </a:rPr>
              <a:t>plan is the first step to preparing to instruct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8" descr="090602-N-4928M-026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2354" y="3726955"/>
            <a:ext cx="3792034" cy="2519079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1488" y="3863111"/>
            <a:ext cx="4420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</a:rPr>
              <a:t>If the lesson has already been planned, the instructor need only become familiar with the plan, and perhaps personalize it.</a:t>
            </a:r>
          </a:p>
        </p:txBody>
      </p:sp>
    </p:spTree>
    <p:extLst>
      <p:ext uri="{BB962C8B-B14F-4D97-AF65-F5344CB8AC3E}">
        <p14:creationId xmlns:p14="http://schemas.microsoft.com/office/powerpoint/2010/main" val="36940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Preparation for Instruction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Format of a Lesson </a:t>
            </a:r>
            <a:r>
              <a:rPr lang="en-US" sz="2800" dirty="0" smtClean="0">
                <a:solidFill>
                  <a:srgbClr val="FFCC00"/>
                </a:solidFill>
              </a:rPr>
              <a:t>Plan</a:t>
            </a:r>
            <a:br>
              <a:rPr lang="en-US" sz="2800" dirty="0" smtClean="0">
                <a:solidFill>
                  <a:srgbClr val="FFCC00"/>
                </a:solidFill>
              </a:rPr>
            </a:br>
            <a:r>
              <a:rPr lang="en-US" sz="2800" dirty="0" smtClean="0">
                <a:solidFill>
                  <a:srgbClr val="FFCC00"/>
                </a:solidFill>
              </a:rPr>
              <a:t>(Part </a:t>
            </a:r>
            <a:r>
              <a:rPr lang="en-US" sz="2800" dirty="0">
                <a:solidFill>
                  <a:srgbClr val="FFCC00"/>
                </a:solidFill>
              </a:rPr>
              <a:t>1 of 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4" y="2978314"/>
            <a:ext cx="84271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 every lesson plan, ask yourself the following questions: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is the intended </a:t>
            </a:r>
            <a:r>
              <a:rPr lang="en-US" sz="2800" dirty="0">
                <a:solidFill>
                  <a:srgbClr val="FFCC00"/>
                </a:solidFill>
              </a:rPr>
              <a:t>objective</a:t>
            </a:r>
            <a:r>
              <a:rPr lang="en-US" sz="2800" dirty="0">
                <a:solidFill>
                  <a:schemeClr val="bg1"/>
                </a:solidFill>
              </a:rPr>
              <a:t> or </a:t>
            </a:r>
            <a:r>
              <a:rPr lang="en-US" sz="2800" dirty="0">
                <a:solidFill>
                  <a:srgbClr val="FFCC00"/>
                </a:solidFill>
              </a:rPr>
              <a:t>outcome</a:t>
            </a:r>
            <a:r>
              <a:rPr lang="en-US" sz="2800" dirty="0">
                <a:solidFill>
                  <a:schemeClr val="bg1"/>
                </a:solidFill>
              </a:rPr>
              <a:t>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Who is the intended </a:t>
            </a:r>
            <a:r>
              <a:rPr lang="en-US" sz="2800" dirty="0">
                <a:solidFill>
                  <a:srgbClr val="FFCC00"/>
                </a:solidFill>
              </a:rPr>
              <a:t>audience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rgbClr val="FFCC00"/>
                </a:solidFill>
              </a:rPr>
              <a:t>training aids/equipment </a:t>
            </a:r>
            <a:r>
              <a:rPr lang="en-US" sz="2800" dirty="0">
                <a:solidFill>
                  <a:schemeClr val="bg1"/>
                </a:solidFill>
              </a:rPr>
              <a:t>are needed?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rgbClr val="FFCC00"/>
                </a:solidFill>
              </a:rPr>
              <a:t>technique for instruction </a:t>
            </a:r>
            <a:r>
              <a:rPr lang="en-US" sz="2800" dirty="0">
                <a:solidFill>
                  <a:schemeClr val="bg1"/>
                </a:solidFill>
              </a:rPr>
              <a:t>will be used?</a:t>
            </a:r>
          </a:p>
        </p:txBody>
      </p:sp>
    </p:spTree>
    <p:extLst>
      <p:ext uri="{BB962C8B-B14F-4D97-AF65-F5344CB8AC3E}">
        <p14:creationId xmlns:p14="http://schemas.microsoft.com/office/powerpoint/2010/main" val="23659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Preparation for Instruction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Format of a Lesson </a:t>
            </a:r>
            <a:r>
              <a:rPr lang="en-US" sz="2800" dirty="0" smtClean="0">
                <a:solidFill>
                  <a:srgbClr val="FFCC00"/>
                </a:solidFill>
              </a:rPr>
              <a:t>Plan </a:t>
            </a:r>
          </a:p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(Part 2 </a:t>
            </a:r>
            <a:r>
              <a:rPr lang="en-US" sz="2800" dirty="0">
                <a:solidFill>
                  <a:srgbClr val="FFCC00"/>
                </a:solidFill>
              </a:rPr>
              <a:t>of 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300" y="3040363"/>
            <a:ext cx="56721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Is the </a:t>
            </a:r>
            <a:r>
              <a:rPr lang="en-US" sz="2800" dirty="0">
                <a:solidFill>
                  <a:srgbClr val="FFCC00"/>
                </a:solidFill>
              </a:rPr>
              <a:t>outline of material </a:t>
            </a:r>
            <a:r>
              <a:rPr lang="en-US" sz="2800" dirty="0">
                <a:solidFill>
                  <a:schemeClr val="bg1"/>
                </a:solidFill>
              </a:rPr>
              <a:t>to be presented detailed enough?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means will be used to </a:t>
            </a:r>
            <a:r>
              <a:rPr lang="en-US" sz="2800" dirty="0">
                <a:solidFill>
                  <a:srgbClr val="FFCC00"/>
                </a:solidFill>
              </a:rPr>
              <a:t>assess</a:t>
            </a:r>
            <a:r>
              <a:rPr lang="en-US" sz="2800" dirty="0">
                <a:solidFill>
                  <a:schemeClr val="bg1"/>
                </a:solidFill>
              </a:rPr>
              <a:t> the effectiveness of the </a:t>
            </a:r>
            <a:r>
              <a:rPr lang="en-US" sz="2800" dirty="0">
                <a:solidFill>
                  <a:srgbClr val="FFCC00"/>
                </a:solidFill>
              </a:rPr>
              <a:t>instruction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Has a </a:t>
            </a:r>
            <a:r>
              <a:rPr lang="en-US" sz="2800" dirty="0">
                <a:solidFill>
                  <a:srgbClr val="FFCC00"/>
                </a:solidFill>
              </a:rPr>
              <a:t>closing</a:t>
            </a:r>
            <a:r>
              <a:rPr lang="en-US" sz="2800" dirty="0">
                <a:solidFill>
                  <a:schemeClr val="bg1"/>
                </a:solidFill>
              </a:rPr>
              <a:t> or </a:t>
            </a:r>
            <a:r>
              <a:rPr lang="en-US" sz="2800" dirty="0">
                <a:solidFill>
                  <a:srgbClr val="FFCC00"/>
                </a:solidFill>
              </a:rPr>
              <a:t>summary</a:t>
            </a:r>
            <a:r>
              <a:rPr lang="en-US" sz="2800" dirty="0">
                <a:solidFill>
                  <a:schemeClr val="bg1"/>
                </a:solidFill>
              </a:rPr>
              <a:t> been prepared?</a:t>
            </a:r>
          </a:p>
        </p:txBody>
      </p:sp>
      <p:pic>
        <p:nvPicPr>
          <p:cNvPr id="6" name="Picture 7" descr="070906-F-1779B-010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6156" y="2755944"/>
            <a:ext cx="2486768" cy="3753190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3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65125"/>
            <a:ext cx="8610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8F8F8"/>
                </a:solidFill>
                <a:latin typeface="Calibri" panose="020F0502020204030204" pitchFamily="34" charset="0"/>
              </a:rPr>
              <a:t>Key Term Questions </a:t>
            </a:r>
            <a:r>
              <a:rPr lang="en-US" dirty="0">
                <a:solidFill>
                  <a:srgbClr val="F8F8F8"/>
                </a:solidFill>
                <a:latin typeface="Calibri" panose="020F0502020204030204" pitchFamily="34" charset="0"/>
              </a:rPr>
              <a:t>Slide </a:t>
            </a:r>
            <a:r>
              <a:rPr lang="en-US" dirty="0" smtClean="0">
                <a:solidFill>
                  <a:srgbClr val="F8F8F8"/>
                </a:solidFill>
                <a:latin typeface="Calibri" panose="020F0502020204030204" pitchFamily="34" charset="0"/>
              </a:rPr>
              <a:t>Index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2069608"/>
            <a:ext cx="8724900" cy="423449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 startAt="6"/>
            </a:pPr>
            <a:r>
              <a:rPr lang="en-US" sz="2500" dirty="0" smtClean="0">
                <a:solidFill>
                  <a:srgbClr val="F8F8F8"/>
                </a:solidFill>
                <a:hlinkClick r:id="rId3" action="ppaction://hlinksldjump"/>
              </a:rPr>
              <a:t>Use of words that mean opposite of what you really want to say</a:t>
            </a:r>
            <a:endParaRPr lang="en-US" sz="25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 startAt="6"/>
            </a:pPr>
            <a:r>
              <a:rPr lang="en-US" sz="2500" dirty="0" smtClean="0">
                <a:solidFill>
                  <a:srgbClr val="F8F8F8"/>
                </a:solidFill>
                <a:hlinkClick r:id="rId4" action="ppaction://hlinksldjump"/>
              </a:rPr>
              <a:t>Brain hemisphere associated with creativity, music, expression</a:t>
            </a:r>
            <a:endParaRPr lang="en-US" sz="25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 startAt="6"/>
            </a:pPr>
            <a:r>
              <a:rPr lang="en-US" sz="2500" dirty="0" smtClean="0">
                <a:solidFill>
                  <a:srgbClr val="F8F8F8"/>
                </a:solidFill>
                <a:hlinkClick r:id="rId5" action="ppaction://hlinksldjump"/>
              </a:rPr>
              <a:t>Brain hemisphere associated with analytical thinking, numbers, language</a:t>
            </a:r>
            <a:endParaRPr lang="en-US" sz="25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 startAt="6"/>
            </a:pPr>
            <a:r>
              <a:rPr lang="en-US" sz="2500" dirty="0" smtClean="0">
                <a:solidFill>
                  <a:srgbClr val="F8F8F8"/>
                </a:solidFill>
                <a:hlinkClick r:id="rId6" action="ppaction://hlinksldjump"/>
              </a:rPr>
              <a:t>Instilling fear or threatening someone</a:t>
            </a:r>
            <a:endParaRPr lang="en-US" sz="25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 startAt="6"/>
            </a:pPr>
            <a:r>
              <a:rPr lang="en-US" sz="2500" dirty="0" smtClean="0">
                <a:solidFill>
                  <a:srgbClr val="F8F8F8"/>
                </a:solidFill>
                <a:hlinkClick r:id="rId7" action="ppaction://hlinksldjump"/>
              </a:rPr>
              <a:t>Instructor's road map of what students need to learn</a:t>
            </a:r>
            <a:endParaRPr lang="en-US" sz="2500" dirty="0" smtClean="0">
              <a:solidFill>
                <a:srgbClr val="F8F8F8"/>
              </a:solidFill>
              <a:hlinkClick r:id="" action="ppaction://noactio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396335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8F8F8"/>
                </a:solidFill>
              </a:rPr>
              <a:t>Click here to return to this index. </a:t>
            </a:r>
            <a:endParaRPr lang="en-US" sz="2400" i="1" dirty="0">
              <a:solidFill>
                <a:srgbClr val="F8F8F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887" y="1425737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F8F8F8"/>
                </a:solidFill>
              </a:rPr>
              <a:t>Click any link below to go directly to polling that question.</a:t>
            </a:r>
            <a:endParaRPr lang="en-US" sz="2800" i="1" dirty="0">
              <a:solidFill>
                <a:srgbClr val="F8F8F8"/>
              </a:solidFill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1934545" y="6530842"/>
            <a:ext cx="1066800" cy="250958"/>
          </a:xfrm>
          <a:prstGeom prst="leftArrow">
            <a:avLst/>
          </a:prstGeom>
          <a:solidFill>
            <a:srgbClr val="E0E0E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0E0E0"/>
              </a:solidFill>
              <a:latin typeface="Arial" charset="0"/>
            </a:endParaRPr>
          </a:p>
        </p:txBody>
      </p:sp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9125" y="5972175"/>
            <a:ext cx="904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6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Preparation for Instruction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Site Preparation: Create </a:t>
            </a:r>
            <a:r>
              <a:rPr lang="en-US" sz="2800" dirty="0">
                <a:solidFill>
                  <a:srgbClr val="FFCC00"/>
                </a:solidFill>
              </a:rPr>
              <a:t>a Checklist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3202248"/>
            <a:ext cx="42742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Prepare </a:t>
            </a:r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rgbClr val="FFCC00"/>
                </a:solidFill>
              </a:rPr>
              <a:t>checklist</a:t>
            </a:r>
            <a:r>
              <a:rPr lang="en-US" sz="2800" dirty="0">
                <a:solidFill>
                  <a:schemeClr val="bg1"/>
                </a:solidFill>
              </a:rPr>
              <a:t> of needs based on the type of instruction and the type of environment in which the instruction will occur.</a:t>
            </a:r>
          </a:p>
        </p:txBody>
      </p:sp>
      <p:pic>
        <p:nvPicPr>
          <p:cNvPr id="7" name="Picture 7" descr="080910-N-4649C-003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4324" y="2885009"/>
            <a:ext cx="4038600" cy="2884487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5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Preparation for Instruction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Example: Classroom Instruction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488" y="2530446"/>
            <a:ext cx="83414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During preparation to teach in any given classroom, ask yourself the following questions: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Is there enough </a:t>
            </a:r>
            <a:r>
              <a:rPr lang="en-US" sz="2800" dirty="0">
                <a:solidFill>
                  <a:srgbClr val="FFCC00"/>
                </a:solidFill>
              </a:rPr>
              <a:t>seating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rgbClr val="FFCC00"/>
                </a:solidFill>
              </a:rPr>
              <a:t>desks</a:t>
            </a:r>
            <a:r>
              <a:rPr lang="en-US" sz="2800" dirty="0">
                <a:solidFill>
                  <a:schemeClr val="bg1"/>
                </a:solidFill>
              </a:rPr>
              <a:t>, and </a:t>
            </a:r>
            <a:r>
              <a:rPr lang="en-US" sz="2800" dirty="0">
                <a:solidFill>
                  <a:srgbClr val="FFCC00"/>
                </a:solidFill>
              </a:rPr>
              <a:t>tables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Is there adequate </a:t>
            </a:r>
            <a:r>
              <a:rPr lang="en-US" sz="2800" dirty="0">
                <a:solidFill>
                  <a:srgbClr val="FFCC00"/>
                </a:solidFill>
              </a:rPr>
              <a:t>lighting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rgbClr val="FFCC00"/>
                </a:solidFill>
              </a:rPr>
              <a:t>ventilation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rgbClr val="FFCC00"/>
                </a:solidFill>
              </a:rPr>
              <a:t>heating/cooling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rgbClr val="FFCC00"/>
                </a:solidFill>
              </a:rPr>
              <a:t>electric power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Is there adequate </a:t>
            </a:r>
            <a:r>
              <a:rPr lang="en-US" sz="2800" dirty="0">
                <a:solidFill>
                  <a:srgbClr val="FFCC00"/>
                </a:solidFill>
              </a:rPr>
              <a:t>demonstration/board spa</a:t>
            </a:r>
            <a:r>
              <a:rPr lang="en-US" sz="2800" dirty="0">
                <a:solidFill>
                  <a:schemeClr val="bg1"/>
                </a:solidFill>
              </a:rPr>
              <a:t>ce and </a:t>
            </a:r>
            <a:r>
              <a:rPr lang="en-US" sz="2800" dirty="0">
                <a:solidFill>
                  <a:srgbClr val="FFCC00"/>
                </a:solidFill>
              </a:rPr>
              <a:t>markers/chalk/erasers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54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Preparation for Instruction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Example: Classroom Instruction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55" y="2530446"/>
            <a:ext cx="46248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C00"/>
                </a:solidFill>
              </a:rPr>
              <a:t>Audiovisua</a:t>
            </a:r>
            <a:r>
              <a:rPr lang="en-US" sz="2800" dirty="0">
                <a:solidFill>
                  <a:schemeClr val="bg1"/>
                </a:solidFill>
              </a:rPr>
              <a:t>l equipment prepared and functional?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Enough </a:t>
            </a:r>
            <a:r>
              <a:rPr lang="en-US" sz="2800" dirty="0">
                <a:solidFill>
                  <a:srgbClr val="FFCC00"/>
                </a:solidFill>
              </a:rPr>
              <a:t>instructional materials </a:t>
            </a:r>
            <a:r>
              <a:rPr lang="en-US" sz="2800" dirty="0">
                <a:solidFill>
                  <a:schemeClr val="bg1"/>
                </a:solidFill>
              </a:rPr>
              <a:t>such as book and handouts?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Enough equipment, </a:t>
            </a:r>
            <a:r>
              <a:rPr lang="en-US" sz="2800" dirty="0">
                <a:solidFill>
                  <a:srgbClr val="FFCC00"/>
                </a:solidFill>
              </a:rPr>
              <a:t>hardware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rgbClr val="FFCC00"/>
                </a:solidFill>
              </a:rPr>
              <a:t>computers</a:t>
            </a:r>
            <a:r>
              <a:rPr lang="en-US" sz="2800" dirty="0">
                <a:solidFill>
                  <a:schemeClr val="bg1"/>
                </a:solidFill>
              </a:rPr>
              <a:t> on hand?</a:t>
            </a:r>
          </a:p>
        </p:txBody>
      </p:sp>
      <p:pic>
        <p:nvPicPr>
          <p:cNvPr id="5" name="Picture 7" descr="080226-N-4515N-197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5224" y="3073699"/>
            <a:ext cx="3867699" cy="2589109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6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Preparation for Instruction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Are you Personally Prepared?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54" y="2530446"/>
            <a:ext cx="8492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Become </a:t>
            </a:r>
            <a:r>
              <a:rPr lang="en-US" sz="2800" dirty="0">
                <a:solidFill>
                  <a:srgbClr val="FFCC00"/>
                </a:solidFill>
              </a:rPr>
              <a:t>personally prepared </a:t>
            </a:r>
            <a:r>
              <a:rPr lang="en-US" sz="2800" dirty="0">
                <a:solidFill>
                  <a:schemeClr val="bg1"/>
                </a:solidFill>
              </a:rPr>
              <a:t>to teach by doing the following: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465" y="3796771"/>
            <a:ext cx="4248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C00"/>
                </a:solidFill>
              </a:rPr>
              <a:t>Rehearse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Delivery</a:t>
            </a:r>
          </a:p>
          <a:p>
            <a:pPr marL="914400" lvl="1" indent="-457200">
              <a:buFontTx/>
              <a:buChar char="-"/>
            </a:pPr>
            <a:endParaRPr lang="en-US" sz="1600" dirty="0">
              <a:solidFill>
                <a:schemeClr val="bg1"/>
              </a:solidFill>
            </a:endParaRP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Chalkboard </a:t>
            </a:r>
            <a:r>
              <a:rPr lang="en-US" sz="2800" dirty="0" smtClean="0">
                <a:solidFill>
                  <a:schemeClr val="bg1"/>
                </a:solidFill>
              </a:rPr>
              <a:t>work</a:t>
            </a:r>
          </a:p>
          <a:p>
            <a:pPr marL="914400" lvl="1" indent="-457200">
              <a:buFontTx/>
              <a:buChar char="-"/>
            </a:pPr>
            <a:endParaRPr lang="en-US" sz="1600" dirty="0">
              <a:solidFill>
                <a:schemeClr val="bg1"/>
              </a:solidFill>
            </a:endParaRP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Equipment </a:t>
            </a:r>
            <a:r>
              <a:rPr lang="en-US" sz="2800" dirty="0" smtClean="0">
                <a:solidFill>
                  <a:schemeClr val="bg1"/>
                </a:solidFill>
              </a:rPr>
              <a:t>handling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7" descr="030204-N-7217H-003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0306" y="3366045"/>
            <a:ext cx="4038600" cy="3230563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8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Preparation for Instruction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Are you Personally Prepared?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142" y="2701508"/>
            <a:ext cx="86339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Review </a:t>
            </a:r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rgbClr val="FFCC00"/>
                </a:solidFill>
              </a:rPr>
              <a:t>names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>
                <a:solidFill>
                  <a:srgbClr val="FFCC00"/>
                </a:solidFill>
              </a:rPr>
              <a:t>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Prepare your </a:t>
            </a:r>
            <a:r>
              <a:rPr lang="en-US" sz="2800" dirty="0">
                <a:solidFill>
                  <a:srgbClr val="FFCC00"/>
                </a:solidFill>
              </a:rPr>
              <a:t>personal appearance </a:t>
            </a:r>
            <a:r>
              <a:rPr lang="en-US" sz="2800" dirty="0" smtClean="0">
                <a:solidFill>
                  <a:schemeClr val="bg1"/>
                </a:solidFill>
              </a:rPr>
              <a:t>including your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Hair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Clothing or uniform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Shoes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CC00"/>
              </a:solidFill>
            </a:endParaRPr>
          </a:p>
        </p:txBody>
      </p:sp>
      <p:pic>
        <p:nvPicPr>
          <p:cNvPr id="7" name="Picture 7" descr="090617-N-9610C-029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668" y="4326442"/>
            <a:ext cx="3352578" cy="2245595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55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old practice of having the student write a new spelling word is using which factor that influences learning?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Motivation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Reflection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Repetition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Emotional involvement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(NS3-M2U1C4S1:LQ5)</a:t>
            </a:r>
            <a:endParaRPr lang="en-US" dirty="0"/>
          </a:p>
        </p:txBody>
      </p:sp>
      <p:sp>
        <p:nvSpPr>
          <p:cNvPr id="7" name="CAI1"/>
          <p:cNvSpPr/>
          <p:nvPr>
            <p:custDataLst>
              <p:tags r:id="rId3"/>
            </p:custDataLst>
          </p:nvPr>
        </p:nvSpPr>
        <p:spPr>
          <a:xfrm rot="10800000">
            <a:off x="428788" y="440455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8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Which of the following conditions that hinder learning in the classroom can the student control?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Intimidation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Fatigue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Poor lighting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Destructive sarcasm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(NS3-M2U1C4S1:LQ6)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36880" y="381065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97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One Size Does Not Fit 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3" y="2608203"/>
            <a:ext cx="86382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 one </a:t>
            </a:r>
            <a:r>
              <a:rPr lang="en-US" sz="2800" dirty="0">
                <a:solidFill>
                  <a:srgbClr val="FFCC00"/>
                </a:solidFill>
              </a:rPr>
              <a:t>instructional technique </a:t>
            </a:r>
            <a:r>
              <a:rPr lang="en-US" sz="2800" dirty="0">
                <a:solidFill>
                  <a:schemeClr val="bg1"/>
                </a:solidFill>
              </a:rPr>
              <a:t>is perfect for </a:t>
            </a:r>
            <a:r>
              <a:rPr lang="en-US" sz="2800" dirty="0" smtClean="0">
                <a:solidFill>
                  <a:schemeClr val="bg1"/>
                </a:solidFill>
              </a:rPr>
              <a:t>all occasions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CC00"/>
                </a:solidFill>
              </a:rPr>
              <a:t>Fit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the</a:t>
            </a:r>
            <a:r>
              <a:rPr lang="en-US" sz="2800" dirty="0">
                <a:solidFill>
                  <a:srgbClr val="FFCC00"/>
                </a:solidFill>
              </a:rPr>
              <a:t> technique </a:t>
            </a:r>
            <a:r>
              <a:rPr lang="en-US" sz="2800" dirty="0">
                <a:solidFill>
                  <a:schemeClr val="bg1"/>
                </a:solidFill>
              </a:rPr>
              <a:t>to the: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Type of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Objective of instruction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Nature of the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Your experience and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personality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7" descr="080729-N-6552M-035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6563" y="3522177"/>
            <a:ext cx="3942345" cy="3065234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98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Main Methods of Instruction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8" y="2608203"/>
            <a:ext cx="816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Here is a list of the main methods of instruction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13" y="3264276"/>
            <a:ext cx="37147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Lecture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Lecture with audiovisual aids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Demonstration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3967" y="3264276"/>
            <a:ext cx="4117909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Role playing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Case </a:t>
            </a:r>
            <a:r>
              <a:rPr lang="en-US" sz="2800" dirty="0">
                <a:solidFill>
                  <a:schemeClr val="bg1"/>
                </a:solidFill>
              </a:rPr>
              <a:t>study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Discussion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Cooperative </a:t>
            </a:r>
            <a:r>
              <a:rPr lang="en-US" sz="2800" dirty="0" smtClean="0">
                <a:solidFill>
                  <a:schemeClr val="bg1"/>
                </a:solidFill>
              </a:rPr>
              <a:t>learning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488" y="5428268"/>
            <a:ext cx="8177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For each method of instruction there are advantages, disadvantages and prescribed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Lecture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4" y="2608203"/>
            <a:ext cx="8508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smtClean="0">
                <a:solidFill>
                  <a:srgbClr val="FFCC00"/>
                </a:solidFill>
              </a:rPr>
              <a:t>lecture</a:t>
            </a:r>
            <a:r>
              <a:rPr lang="en-US" sz="2800" dirty="0" smtClean="0">
                <a:solidFill>
                  <a:schemeClr val="bg1"/>
                </a:solidFill>
              </a:rPr>
              <a:t> is a </a:t>
            </a:r>
            <a:r>
              <a:rPr lang="en-US" sz="2800" dirty="0" smtClean="0">
                <a:solidFill>
                  <a:srgbClr val="FFCC00"/>
                </a:solidFill>
              </a:rPr>
              <a:t>presentation</a:t>
            </a:r>
            <a:r>
              <a:rPr lang="en-US" sz="2800" dirty="0" smtClean="0">
                <a:solidFill>
                  <a:schemeClr val="bg1"/>
                </a:solidFill>
              </a:rPr>
              <a:t> of information, concepts, or principles by a single individual to a group of listeners.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3636846"/>
            <a:ext cx="3938588" cy="281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2723" y="4569507"/>
            <a:ext cx="2716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 is </a:t>
            </a:r>
            <a:r>
              <a:rPr lang="en-US" sz="2800" dirty="0" smtClean="0">
                <a:solidFill>
                  <a:srgbClr val="FFCC00"/>
                </a:solidFill>
              </a:rPr>
              <a:t>one-way communication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6163651"/>
              </p:ext>
            </p:extLst>
          </p:nvPr>
        </p:nvGraphicFramePr>
        <p:xfrm>
          <a:off x="4400550" y="1600201"/>
          <a:ext cx="4572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325563"/>
          </a:xfrm>
        </p:spPr>
        <p:txBody>
          <a:bodyPr/>
          <a:lstStyle/>
          <a:p>
            <a:r>
              <a:rPr lang="en-US" dirty="0" smtClean="0"/>
              <a:t>Team Assignment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7550" y="1752599"/>
            <a:ext cx="4387850" cy="41989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Alpha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Bravo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Charlie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Delta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4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Lecture Assumptions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608203"/>
            <a:ext cx="8355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Application of the</a:t>
            </a:r>
            <a:r>
              <a:rPr lang="en-US" sz="2800" dirty="0">
                <a:solidFill>
                  <a:srgbClr val="FFCC00"/>
                </a:solidFill>
              </a:rPr>
              <a:t> lecture </a:t>
            </a:r>
            <a:r>
              <a:rPr lang="en-US" sz="2800" dirty="0">
                <a:solidFill>
                  <a:schemeClr val="bg1"/>
                </a:solidFill>
              </a:rPr>
              <a:t>method involves the following</a:t>
            </a:r>
            <a:r>
              <a:rPr lang="en-US" sz="2800" dirty="0">
                <a:solidFill>
                  <a:srgbClr val="FFCC00"/>
                </a:solidFill>
              </a:rPr>
              <a:t> assumptions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618835"/>
            <a:ext cx="505822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Instructor knows 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Students are ignorant about the subject matter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During the lecture, students have little opportunity to ask questions or make comments</a:t>
            </a:r>
          </a:p>
        </p:txBody>
      </p:sp>
      <p:pic>
        <p:nvPicPr>
          <p:cNvPr id="11" name="Picture 7" descr="100311-N-7948C-106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9440" y="3755176"/>
            <a:ext cx="3353484" cy="2712749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1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8580" y="1884511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Lecture </a:t>
            </a:r>
            <a:r>
              <a:rPr lang="en-US" sz="2800" dirty="0" smtClean="0">
                <a:solidFill>
                  <a:srgbClr val="FFCC00"/>
                </a:solidFill>
              </a:rPr>
              <a:t>Advantages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4" y="3112056"/>
            <a:ext cx="4136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lecture method is the most efficient instructional method for </a:t>
            </a:r>
            <a:r>
              <a:rPr lang="en-US" sz="2800" dirty="0">
                <a:solidFill>
                  <a:srgbClr val="FFCC00"/>
                </a:solidFill>
              </a:rPr>
              <a:t>presenting</a:t>
            </a:r>
            <a:r>
              <a:rPr lang="en-US" sz="2800" dirty="0">
                <a:solidFill>
                  <a:schemeClr val="bg1"/>
                </a:solidFill>
              </a:rPr>
              <a:t> many </a:t>
            </a:r>
            <a:r>
              <a:rPr lang="en-US" sz="2800" dirty="0">
                <a:solidFill>
                  <a:srgbClr val="FFCC00"/>
                </a:solidFill>
              </a:rPr>
              <a:t>facts</a:t>
            </a:r>
            <a:r>
              <a:rPr lang="en-US" sz="2800" dirty="0">
                <a:solidFill>
                  <a:schemeClr val="bg1"/>
                </a:solidFill>
              </a:rPr>
              <a:t> or </a:t>
            </a:r>
            <a:r>
              <a:rPr lang="en-US" sz="2800" dirty="0">
                <a:solidFill>
                  <a:srgbClr val="FFCC00"/>
                </a:solidFill>
              </a:rPr>
              <a:t>ideas</a:t>
            </a:r>
            <a:r>
              <a:rPr lang="en-US" sz="2800" dirty="0">
                <a:solidFill>
                  <a:schemeClr val="bg1"/>
                </a:solidFill>
              </a:rPr>
              <a:t> in a relatively </a:t>
            </a:r>
            <a:r>
              <a:rPr lang="en-US" sz="2800" dirty="0">
                <a:solidFill>
                  <a:srgbClr val="FFCC00"/>
                </a:solidFill>
              </a:rPr>
              <a:t>short </a:t>
            </a:r>
            <a:r>
              <a:rPr lang="en-US" sz="2800" dirty="0" smtClean="0">
                <a:solidFill>
                  <a:srgbClr val="FFCC00"/>
                </a:solidFill>
              </a:rPr>
              <a:t>period of time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8" descr="090122-N-6538W-144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395" y="3123453"/>
            <a:ext cx="4259190" cy="2851180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5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8580" y="1865850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Lecture </a:t>
            </a:r>
            <a:r>
              <a:rPr lang="en-US" sz="2800" dirty="0" smtClean="0">
                <a:solidFill>
                  <a:srgbClr val="FFCC00"/>
                </a:solidFill>
              </a:rPr>
              <a:t>Advantages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80" y="2509156"/>
            <a:ext cx="85143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Lectures </a:t>
            </a:r>
            <a:r>
              <a:rPr lang="en-US" sz="2800" dirty="0" smtClean="0">
                <a:solidFill>
                  <a:schemeClr val="bg1"/>
                </a:solidFill>
              </a:rPr>
              <a:t>are especially </a:t>
            </a:r>
            <a:r>
              <a:rPr lang="en-US" sz="2800" dirty="0">
                <a:solidFill>
                  <a:srgbClr val="FFCC00"/>
                </a:solidFill>
              </a:rPr>
              <a:t>good</a:t>
            </a:r>
            <a:r>
              <a:rPr lang="en-US" sz="2800" dirty="0">
                <a:solidFill>
                  <a:schemeClr val="bg1"/>
                </a:solidFill>
              </a:rPr>
              <a:t> for: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Introducing a </a:t>
            </a:r>
            <a:r>
              <a:rPr lang="en-US" sz="2800" dirty="0">
                <a:solidFill>
                  <a:srgbClr val="FFCC00"/>
                </a:solidFill>
              </a:rPr>
              <a:t>subject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Ensuring all have the necessary </a:t>
            </a:r>
            <a:r>
              <a:rPr lang="en-US" sz="2800" dirty="0">
                <a:solidFill>
                  <a:srgbClr val="FFCC00"/>
                </a:solidFill>
              </a:rPr>
              <a:t>background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Giving </a:t>
            </a:r>
            <a:r>
              <a:rPr lang="en-US" sz="2800" dirty="0">
                <a:solidFill>
                  <a:srgbClr val="FFCC00"/>
                </a:solidFill>
              </a:rPr>
              <a:t>direction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rgbClr val="FFCC00"/>
                </a:solidFill>
              </a:rPr>
              <a:t>purpose</a:t>
            </a:r>
            <a:r>
              <a:rPr lang="en-US" sz="2800" dirty="0">
                <a:solidFill>
                  <a:schemeClr val="bg1"/>
                </a:solidFill>
              </a:rPr>
              <a:t> to a demonstration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Preparing students for </a:t>
            </a:r>
            <a:r>
              <a:rPr lang="en-US" sz="2800" dirty="0">
                <a:solidFill>
                  <a:srgbClr val="FFCC00"/>
                </a:solidFill>
              </a:rPr>
              <a:t>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Delivering</a:t>
            </a:r>
            <a:r>
              <a:rPr lang="en-US" sz="2800" dirty="0">
                <a:solidFill>
                  <a:srgbClr val="FFCC00"/>
                </a:solidFill>
              </a:rPr>
              <a:t> information </a:t>
            </a:r>
            <a:r>
              <a:rPr lang="en-US" sz="2800" dirty="0">
                <a:solidFill>
                  <a:schemeClr val="bg1"/>
                </a:solidFill>
              </a:rPr>
              <a:t>when there are </a:t>
            </a:r>
            <a:r>
              <a:rPr lang="en-US" sz="2800" dirty="0" smtClean="0">
                <a:solidFill>
                  <a:srgbClr val="FFCC00"/>
                </a:solidFill>
              </a:rPr>
              <a:t>many students</a:t>
            </a:r>
            <a:endParaRPr lang="en-US" sz="28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8580" y="1865850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Lecture </a:t>
            </a:r>
            <a:r>
              <a:rPr lang="en-US" sz="2800" dirty="0" smtClean="0">
                <a:solidFill>
                  <a:srgbClr val="FFCC00"/>
                </a:solidFill>
              </a:rPr>
              <a:t>Usefulness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80" y="2514902"/>
            <a:ext cx="8514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Lecture </a:t>
            </a:r>
            <a:r>
              <a:rPr lang="en-US" sz="2800" dirty="0">
                <a:solidFill>
                  <a:schemeClr val="bg1"/>
                </a:solidFill>
              </a:rPr>
              <a:t>is often useful to </a:t>
            </a:r>
            <a:r>
              <a:rPr lang="en-US" sz="2800" dirty="0">
                <a:solidFill>
                  <a:srgbClr val="FFCC00"/>
                </a:solidFill>
              </a:rPr>
              <a:t>supplement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rgbClr val="FFCC00"/>
                </a:solidFill>
              </a:rPr>
              <a:t>summarize</a:t>
            </a:r>
            <a:r>
              <a:rPr lang="en-US" sz="2800" dirty="0">
                <a:solidFill>
                  <a:schemeClr val="bg1"/>
                </a:solidFill>
              </a:rPr>
              <a:t>, and/or </a:t>
            </a:r>
            <a:r>
              <a:rPr lang="en-US" sz="2800" dirty="0">
                <a:solidFill>
                  <a:srgbClr val="FFCC00"/>
                </a:solidFill>
              </a:rPr>
              <a:t>emphasize</a:t>
            </a:r>
            <a:r>
              <a:rPr lang="en-US" sz="2800" dirty="0">
                <a:solidFill>
                  <a:schemeClr val="bg1"/>
                </a:solidFill>
              </a:rPr>
              <a:t> material from other sources or information difficult to obtain in other </a:t>
            </a:r>
            <a:r>
              <a:rPr lang="en-US" sz="2800" dirty="0" smtClean="0">
                <a:solidFill>
                  <a:schemeClr val="bg1"/>
                </a:solidFill>
              </a:rPr>
              <a:t>ways.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7" descr="081119-N-5328N-698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580" y="4015856"/>
            <a:ext cx="3974840" cy="2598333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04050" y="4336825"/>
            <a:ext cx="44461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 </a:t>
            </a:r>
            <a:r>
              <a:rPr lang="en-US" sz="2800" dirty="0">
                <a:solidFill>
                  <a:schemeClr val="bg1"/>
                </a:solidFill>
              </a:rPr>
              <a:t>is good for when students </a:t>
            </a:r>
            <a:r>
              <a:rPr lang="en-US" sz="2800" dirty="0">
                <a:solidFill>
                  <a:srgbClr val="FFCC00"/>
                </a:solidFill>
              </a:rPr>
              <a:t>do not have time </a:t>
            </a:r>
            <a:r>
              <a:rPr lang="en-US" sz="2800" dirty="0" smtClean="0">
                <a:solidFill>
                  <a:schemeClr val="bg1"/>
                </a:solidFill>
              </a:rPr>
              <a:t>for research </a:t>
            </a:r>
            <a:r>
              <a:rPr lang="en-US" sz="2800" dirty="0">
                <a:solidFill>
                  <a:schemeClr val="bg1"/>
                </a:solidFill>
              </a:rPr>
              <a:t>and/or do not have access to reference material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8580" y="1865850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Lecture </a:t>
            </a:r>
            <a:r>
              <a:rPr lang="en-US" sz="2800" dirty="0" smtClean="0">
                <a:solidFill>
                  <a:srgbClr val="FFCC00"/>
                </a:solidFill>
              </a:rPr>
              <a:t>Disadvantages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80" y="2589546"/>
            <a:ext cx="8514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</a:t>
            </a:r>
            <a:r>
              <a:rPr lang="en-US" sz="2800" dirty="0">
                <a:solidFill>
                  <a:srgbClr val="FFCC00"/>
                </a:solidFill>
              </a:rPr>
              <a:t>disadvantages</a:t>
            </a:r>
            <a:r>
              <a:rPr lang="en-US" sz="2800" dirty="0">
                <a:solidFill>
                  <a:schemeClr val="bg1"/>
                </a:solidFill>
              </a:rPr>
              <a:t> to use of the lecture </a:t>
            </a:r>
            <a:r>
              <a:rPr lang="en-US" sz="2800" dirty="0" smtClean="0">
                <a:solidFill>
                  <a:schemeClr val="bg1"/>
                </a:solidFill>
              </a:rPr>
              <a:t>method, including...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CC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Too many lectures or long lectures without questioning students can cause </a:t>
            </a:r>
            <a:r>
              <a:rPr lang="en-US" sz="2800" dirty="0">
                <a:solidFill>
                  <a:srgbClr val="FFCC00"/>
                </a:solidFill>
              </a:rPr>
              <a:t>boredom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Lectures promote student </a:t>
            </a:r>
            <a:r>
              <a:rPr lang="en-US" sz="2800" dirty="0">
                <a:solidFill>
                  <a:srgbClr val="FFCC00"/>
                </a:solidFill>
              </a:rPr>
              <a:t>passiveness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Possibility of restating or </a:t>
            </a:r>
            <a:r>
              <a:rPr lang="en-US" sz="2800" dirty="0">
                <a:solidFill>
                  <a:srgbClr val="FFCC00"/>
                </a:solidFill>
              </a:rPr>
              <a:t>repeating</a:t>
            </a:r>
            <a:r>
              <a:rPr lang="en-US" sz="2800" dirty="0">
                <a:solidFill>
                  <a:schemeClr val="bg1"/>
                </a:solidFill>
              </a:rPr>
              <a:t> what the learner already knows from reading a textbook</a:t>
            </a:r>
          </a:p>
        </p:txBody>
      </p:sp>
    </p:spTree>
    <p:extLst>
      <p:ext uri="{BB962C8B-B14F-4D97-AF65-F5344CB8AC3E}">
        <p14:creationId xmlns:p14="http://schemas.microsoft.com/office/powerpoint/2010/main" val="17307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C00"/>
                </a:solidFill>
              </a:rPr>
              <a:t>Techniques for Instruction</a:t>
            </a:r>
            <a:endParaRPr lang="en-US" sz="40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580" y="1865850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Lecture </a:t>
            </a:r>
            <a:r>
              <a:rPr lang="en-US" sz="2800" dirty="0" smtClean="0">
                <a:solidFill>
                  <a:srgbClr val="FFCC00"/>
                </a:solidFill>
              </a:rPr>
              <a:t>Disadvantages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79" y="2514902"/>
            <a:ext cx="8514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Lecture is </a:t>
            </a:r>
            <a:r>
              <a:rPr lang="en-US" sz="2800" dirty="0">
                <a:solidFill>
                  <a:srgbClr val="FFCC00"/>
                </a:solidFill>
              </a:rPr>
              <a:t>not suited </a:t>
            </a:r>
            <a:r>
              <a:rPr lang="en-US" sz="2800" dirty="0">
                <a:solidFill>
                  <a:schemeClr val="bg1"/>
                </a:solidFill>
              </a:rPr>
              <a:t>to certain </a:t>
            </a:r>
            <a:r>
              <a:rPr lang="en-US" sz="2800" dirty="0">
                <a:solidFill>
                  <a:srgbClr val="FFCC00"/>
                </a:solidFill>
              </a:rPr>
              <a:t>types of learning </a:t>
            </a:r>
            <a:r>
              <a:rPr lang="en-US" sz="2800" dirty="0">
                <a:solidFill>
                  <a:schemeClr val="bg1"/>
                </a:solidFill>
              </a:rPr>
              <a:t>such as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7" descr="168241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2634" y="3667519"/>
            <a:ext cx="4054310" cy="2693311"/>
          </a:xfrm>
          <a:prstGeom prst="rect">
            <a:avLst/>
          </a:prstGeom>
          <a:solidFill>
            <a:srgbClr val="00133A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8406" y="3357043"/>
            <a:ext cx="4185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Speech skills</a:t>
            </a:r>
            <a:endParaRPr lang="en-US" sz="28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Cooperative </a:t>
            </a:r>
            <a:r>
              <a:rPr lang="en-US" sz="2800" dirty="0">
                <a:solidFill>
                  <a:schemeClr val="bg1"/>
                </a:solidFill>
              </a:rPr>
              <a:t>group </a:t>
            </a:r>
            <a:r>
              <a:rPr lang="en-US" sz="2800" dirty="0" smtClean="0">
                <a:solidFill>
                  <a:schemeClr val="bg1"/>
                </a:solidFill>
              </a:rPr>
              <a:t>thinking</a:t>
            </a:r>
            <a:endParaRPr lang="en-US" sz="28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Motor skills</a:t>
            </a:r>
            <a:endParaRPr lang="en-US" sz="28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Complex </a:t>
            </a:r>
            <a:r>
              <a:rPr lang="en-US" sz="2800" dirty="0">
                <a:solidFill>
                  <a:schemeClr val="bg1"/>
                </a:solidFill>
              </a:rPr>
              <a:t>concepts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22425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8580" y="1865850"/>
            <a:ext cx="85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Lecture </a:t>
            </a:r>
            <a:r>
              <a:rPr lang="en-US" sz="2800" dirty="0" smtClean="0">
                <a:solidFill>
                  <a:srgbClr val="FFCC00"/>
                </a:solidFill>
              </a:rPr>
              <a:t>Disadvantages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79" y="2589546"/>
            <a:ext cx="8514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Difficult </a:t>
            </a:r>
            <a:r>
              <a:rPr lang="en-US" sz="2800" dirty="0">
                <a:solidFill>
                  <a:schemeClr val="bg1"/>
                </a:solidFill>
              </a:rPr>
              <a:t>for the instructor to judge how well the audience is reacting and if the students’ needs and </a:t>
            </a:r>
            <a:r>
              <a:rPr lang="en-US" sz="2800" dirty="0">
                <a:solidFill>
                  <a:srgbClr val="FFCC00"/>
                </a:solidFill>
              </a:rPr>
              <a:t>interests</a:t>
            </a:r>
            <a:r>
              <a:rPr lang="en-US" sz="2800" dirty="0">
                <a:solidFill>
                  <a:schemeClr val="bg1"/>
                </a:solidFill>
              </a:rPr>
              <a:t> are </a:t>
            </a:r>
            <a:r>
              <a:rPr lang="en-US" sz="2800" dirty="0">
                <a:solidFill>
                  <a:srgbClr val="FFCC00"/>
                </a:solidFill>
              </a:rPr>
              <a:t>being </a:t>
            </a:r>
            <a:r>
              <a:rPr lang="en-US" sz="2800" dirty="0" smtClean="0">
                <a:solidFill>
                  <a:srgbClr val="FFCC00"/>
                </a:solidFill>
              </a:rPr>
              <a:t>met</a:t>
            </a:r>
            <a:endParaRPr lang="en-US" sz="2800" dirty="0">
              <a:solidFill>
                <a:srgbClr val="FFCC00"/>
              </a:solidFill>
            </a:endParaRPr>
          </a:p>
        </p:txBody>
      </p:sp>
      <p:pic>
        <p:nvPicPr>
          <p:cNvPr id="8" name="Picture 7" descr="070410-N-7981E-008_NAV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8015" y="4025728"/>
            <a:ext cx="3622367" cy="2587201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8716" y="4458776"/>
            <a:ext cx="4757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An </a:t>
            </a:r>
            <a:r>
              <a:rPr lang="en-US" sz="2800" dirty="0">
                <a:solidFill>
                  <a:schemeClr val="bg1"/>
                </a:solidFill>
              </a:rPr>
              <a:t>assumption is that the learners are taking  adequate notes and are actively listening</a:t>
            </a:r>
          </a:p>
        </p:txBody>
      </p:sp>
    </p:spTree>
    <p:extLst>
      <p:ext uri="{BB962C8B-B14F-4D97-AF65-F5344CB8AC3E}">
        <p14:creationId xmlns:p14="http://schemas.microsoft.com/office/powerpoint/2010/main" val="15765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209548" y="190500"/>
            <a:ext cx="8705852" cy="1187450"/>
          </a:xfrm>
        </p:spPr>
        <p:txBody>
          <a:bodyPr>
            <a:noAutofit/>
          </a:bodyPr>
          <a:lstStyle/>
          <a:p>
            <a:r>
              <a:rPr lang="en-US" sz="3200" dirty="0"/>
              <a:t>Discuss what makes a positive and productive learning environment or situation.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00375" y="6136098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334000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8F8F8"/>
                </a:solidFill>
              </a:rPr>
              <a:t>Note to Instructors: </a:t>
            </a:r>
          </a:p>
          <a:p>
            <a:pPr algn="ctr"/>
            <a:r>
              <a:rPr lang="en-US" sz="2000" dirty="0" smtClean="0">
                <a:solidFill>
                  <a:srgbClr val="F8F8F8"/>
                </a:solidFill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76595"/>
            <a:ext cx="1062281" cy="1018362"/>
          </a:xfrm>
          <a:prstGeom prst="rect">
            <a:avLst/>
          </a:prstGeom>
        </p:spPr>
      </p:pic>
      <p:sp>
        <p:nvSpPr>
          <p:cNvPr id="3" name="Flowchart: Card 2"/>
          <p:cNvSpPr/>
          <p:nvPr/>
        </p:nvSpPr>
        <p:spPr>
          <a:xfrm rot="10800000" flipH="1">
            <a:off x="209549" y="1453907"/>
            <a:ext cx="8705851" cy="3880092"/>
          </a:xfrm>
          <a:prstGeom prst="flowChartPunchedCard">
            <a:avLst/>
          </a:prstGeom>
          <a:solidFill>
            <a:srgbClr val="FFFFC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00288"/>
            <a:ext cx="57419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80" name="ShockwaveFlash1" r:id="rId3" imgW="1136520" imgH="1365120"/>
        </mc:Choice>
        <mc:Fallback>
          <p:control name="ShockwaveFlash1" r:id="rId3" imgW="1136520" imgH="1365120">
            <p:pic>
              <p:nvPicPr>
                <p:cNvPr id="14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5862" y="54032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60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Lectures oftentimes have a negative connotation, but when are they most efficient?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200399"/>
            <a:ext cx="7362404" cy="2976563"/>
          </a:xfrm>
        </p:spPr>
        <p:txBody>
          <a:bodyPr>
            <a:noAutofit/>
          </a:bodyPr>
          <a:lstStyle/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When the students are knowledgeable about the subject matter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When a discussion will be involved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When working with small groups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When presenting many facts or ideas in a short period of time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(NS3-M2U1C4S1:LQ7)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32380" y="5167037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br>
              <a:rPr lang="en-US" sz="2800" smtClean="0"/>
            </a:br>
            <a:endParaRPr lang="en-US" sz="2800" smtClean="0"/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br>
              <a:rPr lang="en-US" sz="2800" smtClean="0"/>
            </a:b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2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instructor wants to present a lesson in which the students would work together to design a new type of ship. Instead of a lecture, what method of instruction could she use?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Lecture with audiovisual aids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Demonstration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Role playing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Cooperative learning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(NS3-M2U1C4S1:LQ8)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499035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1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Conceptual frameworks describing how information is absorbed, processed, and retained during learning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Learning curve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Learning theory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Progressive curve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Progressive theory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(NS3-M2U1C4S1:KT1)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383349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" y="1828800"/>
            <a:ext cx="6629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1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>
          <a:xfrm>
            <a:off x="219808" y="67408"/>
            <a:ext cx="7886700" cy="1325563"/>
          </a:xfrm>
        </p:spPr>
        <p:txBody>
          <a:bodyPr/>
          <a:lstStyle/>
          <a:p>
            <a:r>
              <a:rPr lang="en-US" dirty="0" smtClean="0"/>
              <a:t>Leaderboard</a:t>
            </a:r>
            <a:endParaRPr lang="en-US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0528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6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17907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PLeaderBoardTitle"/>
          <p:cNvSpPr txBox="1">
            <a:spLocks/>
          </p:cNvSpPr>
          <p:nvPr/>
        </p:nvSpPr>
        <p:spPr>
          <a:xfrm>
            <a:off x="213827" y="264367"/>
            <a:ext cx="78867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Team Scores</a:t>
            </a:r>
            <a:endParaRPr lang="en-US" dirty="0">
              <a:ln w="3175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86974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0000"/>
                <a:gridCol w="3810000"/>
                <a:gridCol w="3810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PLeaderBoardTitle"/>
          <p:cNvSpPr>
            <a:spLocks noGrp="1"/>
          </p:cNvSpPr>
          <p:nvPr>
            <p:ph type="title"/>
          </p:nvPr>
        </p:nvSpPr>
        <p:spPr>
          <a:xfrm>
            <a:off x="213827" y="264367"/>
            <a:ext cx="7886700" cy="930275"/>
          </a:xfrm>
        </p:spPr>
        <p:txBody>
          <a:bodyPr/>
          <a:lstStyle/>
          <a:p>
            <a:r>
              <a:rPr lang="en-US" dirty="0" smtClean="0"/>
              <a:t>Team MVP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5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8820" y="17585"/>
            <a:ext cx="750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 rot="16200000">
            <a:off x="7710063" y="102626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1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People trained and educated to perform psychological research, testing, and therapy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Psychotherapists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Psychoanalysts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Disorder analysts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Psychologists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(NS3-M2U1C4S1:KT2)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499035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3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f4b0ba60-0f04-4e10-9f39-2df9c298cee2"/>
  <p:tag name="WASPOLLED" val="202C30321386425599890EC3C577DC51"/>
  <p:tag name="TPVERSION" val="6"/>
  <p:tag name="TPFULLVERSION" val="6.2.1.5"/>
  <p:tag name="PPTVERSION" val="15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EFD8183C9094763AD4521A9F0A51F0E&lt;/guid&gt;&#10;        &lt;description /&gt;&#10;        &lt;date&gt;7/12/2015 2:13:1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5A44EB0357340A8AAB91BC91D3645E1&lt;/guid&gt;&#10;            &lt;repollguid&gt;01143B3FE2F947BCB277E24704DB3EAA&lt;/repollguid&gt;&#10;            &lt;sourceid&gt;EF10E837AE0547FC826D5E78EC17C5E1&lt;/sourceid&gt;&#10;            &lt;questiontext&gt;A period of little or no apparent progress in an individual's learning, reduced number of errors, etc., and indicated by a horizontal stretch in a learning curve or graph 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03C46A91E8643F297AF9B979283B91D&lt;/guid&gt;&#10;                    &lt;answertext&gt;Progression plateau&lt;/answertext&gt;&#10;                    &lt;valuetype&gt;-1&lt;/valuetype&gt;&#10;                &lt;/answer&gt;&#10;                &lt;answer&gt;&#10;                    &lt;guid&gt;334586FE56D9439F89F9B9947CB81E26&lt;/guid&gt;&#10;                    &lt;answertext&gt;Learning stall&lt;/answertext&gt;&#10;                    &lt;valuetype&gt;-1&lt;/valuetype&gt;&#10;                &lt;/answer&gt;&#10;                &lt;answer&gt;&#10;                    &lt;guid&gt;F3E24034624140FF8E834B403DE624F6&lt;/guid&gt;&#10;                    &lt;answertext&gt;Learning plateau&lt;/answertext&gt;&#10;                    &lt;valuetype&gt;1&lt;/valuetype&gt;&#10;                &lt;/answer&gt;&#10;                &lt;answer&gt;&#10;                    &lt;guid&gt;27789ED3955C4E9B8E2D34504C7D103B&lt;/guid&gt;&#10;                    &lt;answertext&gt;Progressive stall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746A09520F454CB797A94AF9CC27B1AB&lt;/guid&gt;&#10;        &lt;description /&gt;&#10;        &lt;date&gt;7/12/2015 2:13:1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A024D5768134CBE910D1BF340B326E3&lt;/guid&gt;&#10;            &lt;repollguid&gt;54B38E00D27C44F59B6AC4A69ADDE031&lt;/repollguid&gt;&#10;            &lt;sourceid&gt;7AEE74807DF946E495A8CD50D8A80961&lt;/sourceid&gt;&#10;            &lt;questiontext&gt;Existing in thought or as an idea but not having a physical or concrete existence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61E20EC303A4AFBBE7FE40BECCC1B0A&lt;/guid&gt;&#10;                    &lt;answertext&gt;Abstract&lt;/answertext&gt;&#10;                    &lt;valuetype&gt;1&lt;/valuetype&gt;&#10;                &lt;/answer&gt;&#10;                &lt;answer&gt;&#10;                    &lt;guid&gt;3F23034479B846B7AAF48AB005E17199&lt;/guid&gt;&#10;                    &lt;answertext&gt;Philosophical&lt;/answertext&gt;&#10;                    &lt;valuetype&gt;-1&lt;/valuetype&gt;&#10;                &lt;/answer&gt;&#10;                &lt;answer&gt;&#10;                    &lt;guid&gt;C23D2AB6D5814F9A802D84461955C75C&lt;/guid&gt;&#10;                    &lt;answertext&gt;Factual&lt;/answertext&gt;&#10;                    &lt;valuetype&gt;-1&lt;/valuetype&gt;&#10;                &lt;/answer&gt;&#10;                &lt;answer&gt;&#10;                    &lt;guid&gt;9F43A1EEE64946229A82D762AD630743&lt;/guid&gt;&#10;                    &lt;answertext&gt;Nonconcre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70CF86BCF4A4417A8B62AB5326EC20F&lt;/guid&gt;&#10;        &lt;description /&gt;&#10;        &lt;date&gt;6/28/2015 3:01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F7C70193FA14653BC93F39B1FDB7B76&lt;/guid&gt;&#10;            &lt;repollguid&gt;D9541605D0FF4A10B2EAF1FB911B3EA9&lt;/repollguid&gt;&#10;            &lt;sourceid&gt;679EEB26F83745A0A8DDF477CA8E16A8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035FDF97CC0841318F3C6547F1220659&lt;/guid&gt;&#10;                    &lt;answertext&gt;Alpha&lt;/answertext&gt;&#10;                    &lt;valuetype&gt;0&lt;/valuetype&gt;&#10;                &lt;/answer&gt;&#10;                &lt;answer&gt;&#10;                    &lt;guid&gt;611CCBD4C93D404FB77DA2DE95B3B09B&lt;/guid&gt;&#10;                    &lt;answertext&gt;Bravo&lt;/answertext&gt;&#10;                    &lt;valuetype&gt;0&lt;/valuetype&gt;&#10;                &lt;/answer&gt;&#10;                &lt;answer&gt;&#10;                    &lt;guid&gt;9F609A21D9F24B7A8F4E69B3AB4A28B1&lt;/guid&gt;&#10;                    &lt;answertext&gt;Charlie&lt;/answertext&gt;&#10;                    &lt;valuetype&gt;0&lt;/valuetype&gt;&#10;                &lt;/answer&gt;&#10;                &lt;answer&gt;&#10;                    &lt;guid&gt;430B31EE06094F458CCF1DAEED45201C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99EF5DBB399A404C935564E2BD247E34&lt;/guid&gt;&#10;        &lt;description /&gt;&#10;        &lt;date&gt;7/12/2015 2:13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A3D0F96C657432D8F013B4C205FEF98&lt;/guid&gt;&#10;            &lt;repollguid&gt;F9FBEE0A0ACC4CEF82EDE149487B51DE&lt;/repollguid&gt;&#10;            &lt;sourceid&gt;AE20DAE5704748678545998401C7ABF2&lt;/sourceid&gt;&#10;            &lt;questiontext&gt;Using negative attributes to motivate a person to achieve a desired result; using punishment as a consequence if a person does not achieve a good grade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95DDF7AEA0946E2857AC9A78AB6B5E5&lt;/guid&gt;&#10;                    &lt;answertext&gt;Sarcasm&lt;/answertext&gt;&#10;                    &lt;valuetype&gt;-1&lt;/valuetype&gt;&#10;                &lt;/answer&gt;&#10;                &lt;answer&gt;&#10;                    &lt;guid&gt;D10E4A268BD84C0EB0B87BF249D4DDCC&lt;/guid&gt;&#10;                    &lt;answertext&gt;Affirmations&lt;/answertext&gt;&#10;                    &lt;valuetype&gt;-1&lt;/valuetype&gt;&#10;                &lt;/answer&gt;&#10;                &lt;answer&gt;&#10;                    &lt;guid&gt;FED466E9FE044885B7ADBEBCA9CCC420&lt;/guid&gt;&#10;                    &lt;answertext&gt;Negative motivation&lt;/answertext&gt;&#10;                    &lt;valuetype&gt;1&lt;/valuetype&gt;&#10;                &lt;/answer&gt;&#10;                &lt;answer&gt;&#10;                    &lt;guid&gt;AA2748FEDD9748D69801265BFAFC3603&lt;/guid&gt;&#10;                    &lt;answertext&gt;Negative declaration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407D519450A4BDE9E9B398248BC3068&lt;/guid&gt;&#10;        &lt;description /&gt;&#10;        &lt;date&gt;7/12/2015 2:13:1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047DA0EEE864FE0BF9638D4B8C2283E&lt;/guid&gt;&#10;            &lt;repollguid&gt;0285E703F1EB4043A3224B3D9F2FC1CC&lt;/repollguid&gt;&#10;            &lt;sourceid&gt;70ED0AD05F64487F9C0F72E5B09C8F97&lt;/sourceid&gt;&#10;            &lt;questiontext&gt;Use of words that mean the opposite of what you really want to say to insult someone, to show irritation, or to be funny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7C17FCE287B4C85AC59E1F6C8BBF49D&lt;/guid&gt;&#10;                    &lt;answertext&gt;Flattery&lt;/answertext&gt;&#10;                    &lt;valuetype&gt;-1&lt;/valuetype&gt;&#10;                &lt;/answer&gt;&#10;                &lt;answer&gt;&#10;                    &lt;guid&gt;52B5A6EE63E1426C8DC674FA913B92F6&lt;/guid&gt;&#10;                    &lt;answertext&gt;Sarcasm&lt;/answertext&gt;&#10;                    &lt;valuetype&gt;1&lt;/valuetype&gt;&#10;                &lt;/answer&gt;&#10;                &lt;answer&gt;&#10;                    &lt;guid&gt;E3195C12EB4C4B9BB844B09858D34474&lt;/guid&gt;&#10;                    &lt;answertext&gt;Criticism&lt;/answertext&gt;&#10;                    &lt;valuetype&gt;-1&lt;/valuetype&gt;&#10;                &lt;/answer&gt;&#10;                &lt;answer&gt;&#10;                    &lt;guid&gt;5008870AA1964FDDABF64F424137CBAC&lt;/guid&gt;&#10;                    &lt;answertext&gt;Banter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93446ECF83014950A57910EC634D635C&lt;/guid&gt;&#10;        &lt;description /&gt;&#10;        &lt;date&gt;7/12/2015 2:13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6D291CADEFE42299DA7899B3BB27FE4&lt;/guid&gt;&#10;            &lt;repollguid&gt;A32E14609C814ACDB93E2ECFC3FD177C&lt;/repollguid&gt;&#10;            &lt;sourceid&gt;A82925EE13784692B9E4B6155360348F&lt;/sourceid&gt;&#10;            &lt;questiontext&gt;The hemisphere of the brain believed to be associated with creativity, music, color, images, motion, expression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03AA4C14CE345BA8C8EDBD69930229D&lt;/guid&gt;&#10;                    &lt;answertext&gt;Creative cerebrum&lt;/answertext&gt;&#10;                    &lt;valuetype&gt;-1&lt;/valuetype&gt;&#10;                &lt;/answer&gt;&#10;                &lt;answer&gt;&#10;                    &lt;guid&gt;2EE0C99C503740008CCF35A85EAF20E7&lt;/guid&gt;&#10;                    &lt;answertext&gt;Right brain&lt;/answertext&gt;&#10;                    &lt;valuetype&gt;1&lt;/valuetype&gt;&#10;                &lt;/answer&gt;&#10;                &lt;answer&gt;&#10;                    &lt;guid&gt;DF12804F31994FA18DF890B527D5B729&lt;/guid&gt;&#10;                    &lt;answertext&gt;Left brain&lt;/answertext&gt;&#10;                    &lt;valuetype&gt;-1&lt;/valuetype&gt;&#10;                &lt;/answer&gt;&#10;                &lt;answer&gt;&#10;                    &lt;guid&gt;8411CBA954A54A688C9CBF03748961D7&lt;/guid&gt;&#10;                    &lt;answertext&gt;Creative hemispher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1"/>
  <p:tag name="NUMBERFORMAT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36B663C02D1B4B3C97604D9F2E33A0C3&lt;/guid&gt;&#10;        &lt;description /&gt;&#10;        &lt;date&gt;7/12/2015 2:13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CCD8C1116854101B7753610F5630038&lt;/guid&gt;&#10;            &lt;repollguid&gt;81366794216C4F56B14853180C5FF041&lt;/repollguid&gt;&#10;            &lt;sourceid&gt;A0441324CF564D65BC9EE8A530D56852&lt;/sourceid&gt;&#10;            &lt;questiontext&gt;The hemisphere of the brain believed to be associated with analytical thinking, decision making, numbers, language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1AFDFC4F21C4260AEE5A59990C3A5FA&lt;/guid&gt;&#10;                    &lt;answertext&gt;Analytical cerebrum&lt;/answertext&gt;&#10;                    &lt;valuetype&gt;-1&lt;/valuetype&gt;&#10;                &lt;/answer&gt;&#10;                &lt;answer&gt;&#10;                    &lt;guid&gt;69288FFE95AE41DE8EEA954F02948FEC&lt;/guid&gt;&#10;                    &lt;answertext&gt;Right brain&lt;/answertext&gt;&#10;                    &lt;valuetype&gt;-1&lt;/valuetype&gt;&#10;                &lt;/answer&gt;&#10;                &lt;answer&gt;&#10;                    &lt;guid&gt;70CE5B72AECB4A0EA9DD4675562AF6C9&lt;/guid&gt;&#10;                    &lt;answertext&gt;Left brain&lt;/answertext&gt;&#10;                    &lt;valuetype&gt;1&lt;/valuetype&gt;&#10;                &lt;/answer&gt;&#10;                &lt;answer&gt;&#10;                    &lt;guid&gt;3F73112D7E464AFDBED90289D004AB61&lt;/guid&gt;&#10;                    &lt;answertext&gt;Analytical hemispher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B668EB678C44EC1B456536650FF23B7&lt;/guid&gt;&#10;        &lt;description /&gt;&#10;        &lt;date&gt;7/12/2015 2:13:2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25D962B7F74463E8B74750CB82FC7BA&lt;/guid&gt;&#10;            &lt;repollguid&gt;4BE2F79635894A0B96F71AA6D7A39A83&lt;/repollguid&gt;&#10;            &lt;sourceid&gt;E7EC064FD64548FCB2FA3045D0BF6654&lt;/sourceid&gt;&#10;            &lt;questiontext&gt;The act of instilling fear or threatening someone, usually in order to persuade the person to do something he or she does not wish to do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490CE99FEC842619C649B063E1E88AD&lt;/guid&gt;&#10;                    &lt;answertext&gt;Demoralization&lt;/answertext&gt;&#10;                    &lt;valuetype&gt;-1&lt;/valuetype&gt;&#10;                &lt;/answer&gt;&#10;                &lt;answer&gt;&#10;                    &lt;guid&gt;D9E8B6C3CFC9497AA278AA5457ECCD72&lt;/guid&gt;&#10;                    &lt;answertext&gt;Persuasion&lt;/answertext&gt;&#10;                    &lt;valuetype&gt;-1&lt;/valuetype&gt;&#10;                &lt;/answer&gt;&#10;                &lt;answer&gt;&#10;                    &lt;guid&gt;5DF8D7F7321D415DA4282A2409698A7A&lt;/guid&gt;&#10;                    &lt;answertext&gt;Compulsion&lt;/answertext&gt;&#10;                    &lt;valuetype&gt;-1&lt;/valuetype&gt;&#10;                &lt;/answer&gt;&#10;                &lt;answer&gt;&#10;                    &lt;guid&gt;6F9D77800D1F47BEB8EF30833FE5F758&lt;/guid&gt;&#10;                    &lt;answertext&gt;Intimidation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2F231E769304B64961660684A340682&lt;/guid&gt;&#10;        &lt;description /&gt;&#10;        &lt;date&gt;7/12/2015 2:13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EAB2AB717694DC9A5B71D876B47C604&lt;/guid&gt;&#10;            &lt;repollguid&gt;05AB4CAFBDFF4FFB962DA26F684C3A67&lt;/repollguid&gt;&#10;            &lt;sourceid&gt;432CAE3057D84BB99F7C6A5DB023EABC&lt;/sourceid&gt;&#10;            &lt;questiontext&gt;The instructor’s road map of what students need to learn and how it will be done effectively during the class time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F5333550D574B708F45036A463D3541&lt;/guid&gt;&#10;                    &lt;answertext&gt;Lesson plan&lt;/answertext&gt;&#10;                    &lt;valuetype&gt;1&lt;/valuetype&gt;&#10;                &lt;/answer&gt;&#10;                &lt;answer&gt;&#10;                    &lt;guid&gt;F13AD32A7FD14E1EB325FE872F041388&lt;/guid&gt;&#10;                    &lt;answertext&gt;Curriculum&lt;/answertext&gt;&#10;                    &lt;valuetype&gt;-1&lt;/valuetype&gt;&#10;                &lt;/answer&gt;&#10;                &lt;answer&gt;&#10;                    &lt;guid&gt;2EE8CBEB8F634CA485A58926606CA65E&lt;/guid&gt;&#10;                    &lt;answertext&gt;Instructor's platform&lt;/answertext&gt;&#10;                    &lt;valuetype&gt;-1&lt;/valuetype&gt;&#10;                &lt;/answer&gt;&#10;                &lt;answer&gt;&#10;                    &lt;guid&gt;39CE4B9AF4B7418E96C02F58CA376890&lt;/guid&gt;&#10;                    &lt;answertext&gt;Instructor's program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2D446B347DBD4415AB65C9E93E44F66E&lt;/guid&gt;&#10;            &lt;repollguid&gt;72EB8ABF216548FEB8BE3B4AE4452A9C&lt;/repollguid&gt;&#10;            &lt;sourceid&gt;374F1F5BF5164A0B8B4ECC0AB243F8CD&lt;/sourceid&gt;&#10;            &lt;questiontext&gt;Name and describe different types of learning. What method of learning do you utiliz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78E15CBC859444338EA9921503DD5726&lt;/guid&gt;&#10;        &lt;description /&gt;&#10;        &lt;date&gt;7/12/2015 2:13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515EC11F40647A98B0877F3E5D3B88D&lt;/guid&gt;&#10;            &lt;repollguid&gt;4625A482687249798241920B08878C18&lt;/repollguid&gt;&#10;            &lt;sourceid&gt;46B6E71D15E848CF9D2BB0B024E2A253&lt;/sourceid&gt;&#10;            &lt;questiontext&gt;Are you ready to learn today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DE68C7F1A39A4F4BA3AE5B5BF0604214&lt;/guid&gt;&#10;                    &lt;answertext&gt;Distracted - It’s going to be a challenge.&lt;/answertext&gt;&#10;                    &lt;valuetype&gt;0&lt;/valuetype&gt;&#10;                &lt;/answer&gt;&#10;                &lt;answer&gt;&#10;                    &lt;guid&gt;E093E5BE7D6E4205872B09B632FD94E7&lt;/guid&gt;&#10;                    &lt;answertext&gt;Tired - I should’ve gotten more sleep.&lt;/answertext&gt;&#10;                    &lt;valuetype&gt;0&lt;/valuetype&gt;&#10;                &lt;/answer&gt;&#10;                &lt;answer&gt;&#10;                    &lt;guid&gt;CE4943EB27304D409399654513F9CBAD&lt;/guid&gt;&#10;                    &lt;answertext&gt;Focused - I’m in a learning zone.&lt;/answertext&gt;&#10;                    &lt;valuetype&gt;0&lt;/valuetype&gt;&#10;                &lt;/answer&gt;&#10;                &lt;answer&gt;&#10;                    &lt;guid&gt;42DC8EE453314CE8803D89A12E82A699&lt;/guid&gt;&#10;                    &lt;answertext&gt;Energized - Teach me how to teach! 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7B54E4ACB88743768CA73D9455806145&lt;/guid&gt;&#10;        &lt;description /&gt;&#10;        &lt;date&gt;6/2/2015 4:33:1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140150F86A04AADA5322031651C2535&lt;/guid&gt;&#10;            &lt;repollguid&gt;A7B37FC1B826477DB97317A000F440D3&lt;/repollguid&gt;&#10;            &lt;sourceid&gt;B4EBF4EE1CFD4752A44D1173EBC2E579&lt;/sourceid&gt;&#10;            &lt;questiontext&gt;When a classroom and instructor are consistent, each student sees the classroom situation in the same manner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5218FD1C4AB84454A1B5112DD15CED11&lt;/guid&gt;&#10;                    &lt;answertext&gt;True&lt;/answertext&gt;&#10;                    &lt;valuetype&gt;-1&lt;/valuetype&gt;&#10;                &lt;/answer&gt;&#10;                &lt;answer&gt;&#10;                    &lt;guid&gt;CEFA954A5FF24AB1BBE44CC214525129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07A5F8B2106412781B2C1841F513A2F&lt;/guid&gt;&#10;        &lt;description /&gt;&#10;        &lt;date&gt;7/12/2015 2:13:1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01876E3F19A4095A53005E70936983C&lt;/guid&gt;&#10;            &lt;repollguid&gt;255DE494BEA244A895AF772E4EFACB8F&lt;/repollguid&gt;&#10;            &lt;sourceid&gt;4ED299E108BB46509D27267689A087FC&lt;/sourceid&gt;&#10;            &lt;questiontext&gt;Conceptual frameworks describing how information is absorbed, processed, and retained during learning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8C7CF0FB94940349C720BA49508B72B&lt;/guid&gt;&#10;                    &lt;answertext&gt;Learning curve&lt;/answertext&gt;&#10;                    &lt;valuetype&gt;-1&lt;/valuetype&gt;&#10;                &lt;/answer&gt;&#10;                &lt;answer&gt;&#10;                    &lt;guid&gt;B598EFD5B060412A81949392DB53A715&lt;/guid&gt;&#10;                    &lt;answertext&gt;Learning theory&lt;/answertext&gt;&#10;                    &lt;valuetype&gt;1&lt;/valuetype&gt;&#10;                &lt;/answer&gt;&#10;                &lt;answer&gt;&#10;                    &lt;guid&gt;A537A6E767EB411C81B27D0A31FCCAB4&lt;/guid&gt;&#10;                    &lt;answertext&gt;Progressive curve&lt;/answertext&gt;&#10;                    &lt;valuetype&gt;-1&lt;/valuetype&gt;&#10;                &lt;/answer&gt;&#10;                &lt;answer&gt;&#10;                    &lt;guid&gt;29828015BC184B1EBA3724909A6BA506&lt;/guid&gt;&#10;                    &lt;answertext&gt;Progressive theor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1"/>
  <p:tag name="NUMBERFORMAT" val="3"/>
  <p:tag name="COLORTYPE" val="SCHEM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88977AA106D453F931D491BB4846688&lt;/guid&gt;&#10;        &lt;description /&gt;&#10;        &lt;date&gt;7/12/2015 2:13:4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6692631E3E247C59AB5574E5CE7C720&lt;/guid&gt;&#10;            &lt;repollguid&gt;442EA39089BA4ACE96DC73339E6DEAEF&lt;/repollguid&gt;&#10;            &lt;sourceid&gt;3AC9F6347F774F1E929C6E437B7F02B3&lt;/sourceid&gt;&#10;            &lt;questiontext&gt;According to recent research, what will the result be if the instructor tries to incorporate both sides of the learner’s brain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1660A6D5524481699B79B785D08E09F&lt;/guid&gt;&#10;                    &lt;answertext&gt;Rate of learning will decrease.&lt;/answertext&gt;&#10;                    &lt;valuetype&gt;-1&lt;/valuetype&gt;&#10;                &lt;/answer&gt;&#10;                &lt;answer&gt;&#10;                    &lt;guid&gt;6DD4B10D5C254AEBAFF2A90E5EBDF420&lt;/guid&gt;&#10;                    &lt;answertext&gt;Rate of learning will increase.&lt;/answertext&gt;&#10;                    &lt;valuetype&gt;1&lt;/valuetype&gt;&#10;                &lt;/answer&gt;&#10;                &lt;answer&gt;&#10;                    &lt;guid&gt;BE9C4EEB55134914A15E309FD09DBB15&lt;/guid&gt;&#10;                    &lt;answertext&gt;The learning plateau will be increased.&lt;/answertext&gt;&#10;                    &lt;valuetype&gt;-1&lt;/valuetype&gt;&#10;                &lt;/answer&gt;&#10;                &lt;answer&gt;&#10;                    &lt;guid&gt;CCEBD76A622A4698B031DF4F88952769&lt;/guid&gt;&#10;                    &lt;answertext&gt;The learning plateau will be eliminated.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EAEAD219C304CC0A2CA14FFDC7EAF97&lt;/guid&gt;&#10;        &lt;description /&gt;&#10;        &lt;date&gt;7/12/2015 2:13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F99E31262DD49C1A402C7684B9D9F81&lt;/guid&gt;&#10;            &lt;repollguid&gt;173545EF8F2C439483C4F57B59A7463F&lt;/repollguid&gt;&#10;            &lt;sourceid&gt;7DD3E71A3E0442758BF4B058630E3B9C&lt;/sourceid&gt;&#10;            &lt;questiontext&gt;Initial learning may come quickly until a plateau is hit and the rate of learning decreases. This is especially true of which classification of learning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C1981A6EB6C4C20A95F8B3FC9EB7E00&lt;/guid&gt;&#10;                    &lt;answertext&gt;Verbal&lt;/answertext&gt;&#10;                    &lt;valuetype&gt;-1&lt;/valuetype&gt;&#10;                &lt;/answer&gt;&#10;                &lt;answer&gt;&#10;                    &lt;guid&gt;862262A4AEB64FCB9182F9A6390EFD7E&lt;/guid&gt;&#10;                    &lt;answertext&gt;Conceptual&lt;/answertext&gt;&#10;                    &lt;valuetype&gt;-1&lt;/valuetype&gt;&#10;                &lt;/answer&gt;&#10;                &lt;answer&gt;&#10;                    &lt;guid&gt;E474611D2F3A43008955DD02662500AC&lt;/guid&gt;&#10;                    &lt;answertext&gt;Perceptual&lt;/answertext&gt;&#10;                    &lt;valuetype&gt;-1&lt;/valuetype&gt;&#10;                &lt;/answer&gt;&#10;                &lt;answer&gt;&#10;                    &lt;guid&gt;4326ED6A2C464D58A5D70E8EA635F616&lt;/guid&gt;&#10;                    &lt;answertext&gt;Motor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BD7C197EF1843B18EFC59E9126061FE&lt;/guid&gt;&#10;        &lt;description /&gt;&#10;        &lt;date&gt;7/12/2015 2:13:5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3CEB78F7F8C4103B946BC3EDD13F8B9&lt;/guid&gt;&#10;            &lt;repollguid&gt;EC91695D932046D3947516864E3AE246&lt;/repollguid&gt;&#10;            &lt;sourceid&gt;1E4C0D60D4BD4CF2A3698F8853A1B186&lt;/sourceid&gt;&#10;            &lt;questiontext&gt;The old practice of having the student write a new spelling word is using which factor that influences learning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9DA48B1C1394C189644F52F70837B5C&lt;/guid&gt;&#10;                    &lt;answertext&gt;Motivation&lt;/answertext&gt;&#10;                    &lt;valuetype&gt;-1&lt;/valuetype&gt;&#10;                &lt;/answer&gt;&#10;                &lt;answer&gt;&#10;                    &lt;guid&gt;58B35D6692544F39A506E5945AEF396A&lt;/guid&gt;&#10;                    &lt;answertext&gt;Reflection&lt;/answertext&gt;&#10;                    &lt;valuetype&gt;-1&lt;/valuetype&gt;&#10;                &lt;/answer&gt;&#10;                &lt;answer&gt;&#10;                    &lt;guid&gt;625D2D367C5E470684233A86505CA8A0&lt;/guid&gt;&#10;                    &lt;answertext&gt;Repetition&lt;/answertext&gt;&#10;                    &lt;valuetype&gt;1&lt;/valuetype&gt;&#10;                &lt;/answer&gt;&#10;                &lt;answer&gt;&#10;                    &lt;guid&gt;E24D12BD93834F078D34516695F4A374&lt;/guid&gt;&#10;                    &lt;answertext&gt;Emotional involvemen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CD785142F3A45EA960211094A50F381&lt;/guid&gt;&#10;        &lt;description /&gt;&#10;        &lt;date&gt;7/12/2015 2:13:5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6403C358D874596B74F1AEA661958BA&lt;/guid&gt;&#10;            &lt;repollguid&gt;0E38B033A2A74BFA88D5E70400ED3FE7&lt;/repollguid&gt;&#10;            &lt;sourceid&gt;55C70F695B1B4664A0B4E89C5E12D2B0&lt;/sourceid&gt;&#10;            &lt;questiontext&gt;Which of the following conditions that hinder learning in the classroom can the student control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5C89EAEB56043398B1D533CA04619B2&lt;/guid&gt;&#10;                    &lt;answertext&gt;Intimidation&lt;/answertext&gt;&#10;                    &lt;valuetype&gt;-1&lt;/valuetype&gt;&#10;                &lt;/answer&gt;&#10;                &lt;answer&gt;&#10;                    &lt;guid&gt;093217D72C0E47279FA096BB46A7F923&lt;/guid&gt;&#10;                    &lt;answertext&gt;Fatigue&lt;/answertext&gt;&#10;                    &lt;valuetype&gt;1&lt;/valuetype&gt;&#10;                &lt;/answer&gt;&#10;                &lt;answer&gt;&#10;                    &lt;guid&gt;C8601DEC9A3542869F2D98B368F29784&lt;/guid&gt;&#10;                    &lt;answertext&gt;Poor lighting&lt;/answertext&gt;&#10;                    &lt;valuetype&gt;-1&lt;/valuetype&gt;&#10;                &lt;/answer&gt;&#10;                &lt;answer&gt;&#10;                    &lt;guid&gt;6BFD34275B194713A8A58AB7FD300DBC&lt;/guid&gt;&#10;                    &lt;answertext&gt;Destructive sarcasm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7BCF0526F3DD48E7A5B5A9F55F2FD323&lt;/guid&gt;&#10;            &lt;repollguid&gt;72EB8ABF216548FEB8BE3B4AE4452A9C&lt;/repollguid&gt;&#10;            &lt;sourceid&gt;374F1F5BF5164A0B8B4ECC0AB243F8CD&lt;/sourceid&gt;&#10;            &lt;questiontext&gt;Discuss what makes a positive and productive learning environment or situation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25BFC012CED438A9659431195C4B01D&lt;/guid&gt;&#10;        &lt;description /&gt;&#10;        &lt;date&gt;7/12/2015 2:13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F137E471E99426EAD620A9B6DAF60A4&lt;/guid&gt;&#10;            &lt;repollguid&gt;AA462C73D6194920A5BD9447798CD5C3&lt;/repollguid&gt;&#10;            &lt;sourceid&gt;B500C08C6855456683840F17D40F3DC9&lt;/sourceid&gt;&#10;            &lt;questiontext&gt;Lectures oftentimes have a negative connotation, but when are they most efficient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FA8E5ECA41743DA97BA0099D161BF82&lt;/guid&gt;&#10;                    &lt;answertext&gt;When the students are knowledgeable about the subject matter&lt;/answertext&gt;&#10;                    &lt;valuetype&gt;-1&lt;/valuetype&gt;&#10;                &lt;/answer&gt;&#10;                &lt;answer&gt;&#10;                    &lt;guid&gt;9FA2A566E8F542799D6D251010F61D48&lt;/guid&gt;&#10;                    &lt;answertext&gt;When a discussion will be involved&lt;/answertext&gt;&#10;                    &lt;valuetype&gt;-1&lt;/valuetype&gt;&#10;                &lt;/answer&gt;&#10;                &lt;answer&gt;&#10;                    &lt;guid&gt;76FABD00DAC14711A94B61D3D6910056&lt;/guid&gt;&#10;                    &lt;answertext&gt;When working with small groups&lt;/answertext&gt;&#10;                    &lt;valuetype&gt;-1&lt;/valuetype&gt;&#10;                &lt;/answer&gt;&#10;                &lt;answer&gt;&#10;                    &lt;guid&gt;75E77B97C86D4AF397982A515D296276&lt;/guid&gt;&#10;                    &lt;answertext&gt;When presenting many facts or ideas in a short period of tim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3D8824E79084852A84AA06B992AF94E&lt;/guid&gt;&#10;        &lt;description /&gt;&#10;        &lt;date&gt;7/12/2015 2:13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39212C084F74EC887B17ACD564008D5&lt;/guid&gt;&#10;            &lt;repollguid&gt;8512C07A7D244AE7945352C1621B5A77&lt;/repollguid&gt;&#10;            &lt;sourceid&gt;617BCEE993794026ABC71CD2FED20DFB&lt;/sourceid&gt;&#10;            &lt;questiontext&gt;The instructor wants to present a lesson in which the students would work together to design a new type of ship. Instead of a lecture, what method of instruction could she use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35BEE2711294ABF84C34E61ADA55E20&lt;/guid&gt;&#10;                    &lt;answertext&gt;Lecture with audiovisual aids&lt;/answertext&gt;&#10;                    &lt;valuetype&gt;-1&lt;/valuetype&gt;&#10;                &lt;/answer&gt;&#10;                &lt;answer&gt;&#10;                    &lt;guid&gt;2D73323E79464F589C38A3765E6CA931&lt;/guid&gt;&#10;                    &lt;answertext&gt;Demonstration&lt;/answertext&gt;&#10;                    &lt;valuetype&gt;-1&lt;/valuetype&gt;&#10;                &lt;/answer&gt;&#10;                &lt;answer&gt;&#10;                    &lt;guid&gt;5ECF09C4E1194E52B855BC72B63FB65B&lt;/guid&gt;&#10;                    &lt;answertext&gt;Role playing&lt;/answertext&gt;&#10;                    &lt;valuetype&gt;-1&lt;/valuetype&gt;&#10;                &lt;/answer&gt;&#10;                &lt;answer&gt;&#10;                    &lt;guid&gt;31F25D6CF5974667B5341240A7A33F34&lt;/guid&gt;&#10;                    &lt;answertext&gt;Cooperative learning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NUMBERTODISPLAY" val="10"/>
  <p:tag name="PARTICIPANTDISPLAY" val="1"/>
  <p:tag name="DISPLAYPOINTSLESSTHANONE" val="False"/>
  <p:tag name="CORRECTONLY" val="False"/>
  <p:tag name="TYPE" val="ParticipantLeaderboardSlid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20"/>
  <p:tag name="SCORECALCULATION" val="1"/>
  <p:tag name="DISPLAYPOINTSLESSTHANONE" val="True"/>
  <p:tag name="PARTICIPANTDISPLAY" val="1"/>
  <p:tag name="CORRECTONLY" val="False"/>
  <p:tag name="TYPE" val="TeamLeaderboardSlid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SCORECALCULATION" val="1"/>
  <p:tag name="NUMBERTODISPLAY" val="10"/>
  <p:tag name="DISPLAYPOINTSLESSTHANONE" val="False"/>
  <p:tag name="CORRECTONLY" val="False"/>
  <p:tag name="TYPE" val="TeamMVP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23FD1C0CB16D48AABE563969CD9B5F9C&lt;/guid&gt;&#10;        &lt;description /&gt;&#10;        &lt;date&gt;7/12/2015 2:13:1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572C3BD544746A68CFE9FC7DA4463D5&lt;/guid&gt;&#10;            &lt;repollguid&gt;9E910A88775A4B8688F009436300FB35&lt;/repollguid&gt;&#10;            &lt;sourceid&gt;11C0A72731E145C087ABE834E94C7BC0&lt;/sourceid&gt;&#10;            &lt;questiontext&gt;People trained and educated to perform psychological research, testing, and therapy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D634C389F6249678A4009B12C1865CA&lt;/guid&gt;&#10;                    &lt;answertext&gt;Psychotherapists&lt;/answertext&gt;&#10;                    &lt;valuetype&gt;-1&lt;/valuetype&gt;&#10;                &lt;/answer&gt;&#10;                &lt;answer&gt;&#10;                    &lt;guid&gt;018CB95164254439A035CBE9A889D62A&lt;/guid&gt;&#10;                    &lt;answertext&gt;Psychoanalysts&lt;/answertext&gt;&#10;                    &lt;valuetype&gt;-1&lt;/valuetype&gt;&#10;                &lt;/answer&gt;&#10;                &lt;answer&gt;&#10;                    &lt;guid&gt;84F6D1D5E5D14D2DA48754305407821F&lt;/guid&gt;&#10;                    &lt;answertext&gt;Disorder analysts&lt;/answertext&gt;&#10;                    &lt;valuetype&gt;-1&lt;/valuetype&gt;&#10;                &lt;/answer&gt;&#10;                &lt;answer&gt;&#10;                    &lt;guid&gt;E3EF9745EB1A4E51AFC57B2D84049FAF&lt;/guid&gt;&#10;                    &lt;answertext&gt;Psychologist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heme/theme1.xml><?xml version="1.0" encoding="utf-8"?>
<a:theme xmlns:a="http://schemas.openxmlformats.org/drawingml/2006/main" name="NJROTC Slide Template- FINAL PAM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JROTC Slide Template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>
          <a:noFill/>
        </a:ln>
        <a:effectLst/>
        <a:extLst/>
      </a:spPr>
      <a:bodyPr wrap="square" lIns="0" tIns="0" rIns="0" bIns="0" rtlCol="0" anchor="ctr">
        <a:spAutoFit/>
      </a:bodyPr>
      <a:lstStyle>
        <a:defPPr algn="ctr">
          <a:spcBef>
            <a:spcPct val="0"/>
          </a:spcBef>
          <a:spcAft>
            <a:spcPts val="1200"/>
          </a:spcAft>
          <a:buFontTx/>
          <a:buNone/>
          <a:defRPr sz="2800" dirty="0">
            <a:solidFill>
              <a:schemeClr val="bg1"/>
            </a:solidFill>
            <a:latin typeface="+mn-lt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NJROTC Slide Template- FINAL PAMx</Template>
  <TotalTime>19694</TotalTime>
  <Words>3038</Words>
  <Application>Microsoft Office PowerPoint</Application>
  <PresentationFormat>On-screen Show (4:3)</PresentationFormat>
  <Paragraphs>607</Paragraphs>
  <Slides>84</Slides>
  <Notes>4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Arial</vt:lpstr>
      <vt:lpstr>Calibri</vt:lpstr>
      <vt:lpstr>Calibri Light</vt:lpstr>
      <vt:lpstr>Wingdings</vt:lpstr>
      <vt:lpstr>Wingdings 2</vt:lpstr>
      <vt:lpstr>NJROTC Slide Template- FINAL PAMx</vt:lpstr>
      <vt:lpstr>NJROTC Slide Template- FINAL</vt:lpstr>
      <vt:lpstr>Custom Design</vt:lpstr>
      <vt:lpstr>TPC JROTC</vt:lpstr>
      <vt:lpstr>1_TPC JROTC</vt:lpstr>
      <vt:lpstr>2_TPC JROTC</vt:lpstr>
      <vt:lpstr>3_TPC JROTC</vt:lpstr>
      <vt:lpstr>4_TPC JROTC</vt:lpstr>
      <vt:lpstr>5_TPC JROTC</vt:lpstr>
      <vt:lpstr>Module 2 – Leadership</vt:lpstr>
      <vt:lpstr>PowerPoint Presentation</vt:lpstr>
      <vt:lpstr>PowerPoint Presentation</vt:lpstr>
      <vt:lpstr>PowerPoint Presentation</vt:lpstr>
      <vt:lpstr>Key Term Questions Slide Index</vt:lpstr>
      <vt:lpstr>Key Term Questions Slide Index</vt:lpstr>
      <vt:lpstr>Team Assignment</vt:lpstr>
      <vt:lpstr>Conceptual frameworks describing how information is absorbed, processed, and retained during learning</vt:lpstr>
      <vt:lpstr>People trained and educated to perform psychological research, testing, and therapy</vt:lpstr>
      <vt:lpstr>A period of little or no apparent progress in an individual's learning, reduced number of errors, etc., and indicated by a horizontal stretch in a learning curve or graph </vt:lpstr>
      <vt:lpstr>Existing in thought or as an idea but not having a physical or concrete existence</vt:lpstr>
      <vt:lpstr>Using negative attributes to motivate a person to achieve a desired result; using punishment as a consequence if a person does not achieve a good grade</vt:lpstr>
      <vt:lpstr>Use of words that mean the opposite of what you really want to say to insult someone, to show irritation, or to be funny</vt:lpstr>
      <vt:lpstr>The hemisphere of the brain believed to be associated with creativity, music, color, images, motion, expression</vt:lpstr>
      <vt:lpstr>The hemisphere of the brain believed to be associated with analytical thinking, decision making, numbers, language</vt:lpstr>
      <vt:lpstr>The act of instilling fear or threatening someone, usually in order to persuade the person to do something he or she does not wish to do</vt:lpstr>
      <vt:lpstr>The instructor’s road map of what students need to learn and how it will be done effectively during the class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and describe different types of learning. What method of learning do you utilize?</vt:lpstr>
      <vt:lpstr>Are you ready to learn today?</vt:lpstr>
      <vt:lpstr>When a classroom and instructor are consistent, each student sees the classroom situation in the same manner.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According to recent research, what will the result be if the instructor tries to incorporate both sides of the learner’s brain?</vt:lpstr>
      <vt:lpstr>Initial learning may come quickly until a plateau is hit and the rate of learning decreases. This is especially true of which classification of learning?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old practice of having the student write a new spelling word is using which factor that influences learning?</vt:lpstr>
      <vt:lpstr>Which of the following conditions that hinder learning in the classroom can the student control?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 what makes a positive and productive learning environment or situation.</vt:lpstr>
      <vt:lpstr>Lectures oftentimes have a negative connotation, but when are they most efficient?</vt:lpstr>
      <vt:lpstr>The instructor wants to present a lesson in which the students would work together to design a new type of ship. Instead of a lecture, what method of instruction could she use?</vt:lpstr>
      <vt:lpstr>PowerPoint Presentation</vt:lpstr>
      <vt:lpstr>Leaderboard</vt:lpstr>
      <vt:lpstr>PowerPoint Presentation</vt:lpstr>
      <vt:lpstr>Team MVP</vt:lpstr>
      <vt:lpstr>Whiteboard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Citizenship and American Government</dc:title>
  <dc:creator>Pam</dc:creator>
  <cp:lastModifiedBy>Andy's New Dell</cp:lastModifiedBy>
  <cp:revision>1169</cp:revision>
  <dcterms:created xsi:type="dcterms:W3CDTF">2013-10-17T03:56:20Z</dcterms:created>
  <dcterms:modified xsi:type="dcterms:W3CDTF">2015-09-21T16:26:29Z</dcterms:modified>
</cp:coreProperties>
</file>